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8288000" cy="10287000"/>
  <p:notesSz cx="6858000" cy="9144000"/>
  <p:embeddedFontLst>
    <p:embeddedFont>
      <p:font typeface="Majesty" pitchFamily="2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stoga" pitchFamily="2" charset="0"/>
      <p:regular r:id="rId33"/>
    </p:embeddedFont>
    <p:embeddedFont>
      <p:font typeface="Garet" pitchFamily="2" charset="0"/>
      <p:regular r:id="rId34"/>
    </p:embeddedFont>
    <p:embeddedFont>
      <p:font typeface="Garet Bold" pitchFamily="2" charset="0"/>
      <p:regular r:id="rId35"/>
      <p:bold r:id="rId36"/>
    </p:embeddedFont>
    <p:embeddedFont>
      <p:font typeface="Garet Bold Italics" pitchFamily="2" charset="0"/>
      <p:regular r:id="rId37"/>
      <p:bold r:id="rId38"/>
      <p:italic r:id="rId39"/>
      <p:boldItalic r:id="rId40"/>
    </p:embeddedFont>
    <p:embeddedFont>
      <p:font typeface="Garet Italics" pitchFamily="2" charset="0"/>
      <p:regular r:id="rId41"/>
      <p:italic r:id="rId42"/>
    </p:embeddedFont>
    <p:embeddedFont>
      <p:font typeface="League Spartan" pitchFamily="2" charset="0"/>
      <p:regular r:id="rId43"/>
      <p:bold r:id="rId44"/>
    </p:embeddedFont>
    <p:embeddedFont>
      <p:font typeface="Montserrat Semi-Bold" pitchFamily="2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19" autoAdjust="0"/>
  </p:normalViewPr>
  <p:slideViewPr>
    <p:cSldViewPr>
      <p:cViewPr varScale="1">
        <p:scale>
          <a:sx n="73" d="100"/>
          <a:sy n="73" d="100"/>
        </p:scale>
        <p:origin x="7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17.08.2023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Mezi odbornými partnery - ČOV - přemostění na billboardovou kampaň AKTIVNÍ ZÁŘÍ (další slide)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Tyto šťastné a lehce "upocené" tváře na Vás budou koukat po celé republice. </a:t>
            </a:r>
          </a:p>
          <a:p>
            <a:r>
              <a:rPr lang="en-US"/>
              <a:t>Co chystáme v rámci kampaně my - sled událostí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Billboardová kampaň od 3.9. </a:t>
            </a:r>
          </a:p>
          <a:p>
            <a:r>
              <a:rPr lang="en-US"/>
              <a:t>Český rozhlas - 3 spoty , Česká televize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Billboardová kampaň od 3.9. </a:t>
            </a:r>
          </a:p>
          <a:p>
            <a:r>
              <a:rPr lang="en-US"/>
              <a:t>Český rozhlas - 3 spoty , Česká televize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Billboardová kampaň od 3.9. </a:t>
            </a:r>
          </a:p>
          <a:p>
            <a:r>
              <a:rPr lang="en-US"/>
              <a:t>Český rozhlas - 3 spoty , Česká televize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Billboardová kampaň od 3.9. </a:t>
            </a:r>
          </a:p>
          <a:p>
            <a:r>
              <a:rPr lang="en-US"/>
              <a:t>Český rozhlas - 3 spoty , Česká televize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3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6.jpeg"/><Relationship Id="rId5" Type="http://schemas.openxmlformats.org/officeDocument/2006/relationships/image" Target="../media/image33.svg"/><Relationship Id="rId10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aktivnicesko?__cft__%5b0%5d=AZWtF0YwLFSdKLhXWCSoKQ_2sdmzmCUM7BQBxqAnG-i5yIrOS-lSiKl_phFMJuCp07aWiifjvEWts6IPx6nr_2XcYePmpuLSBPspAbQr2Wb_sGsKO0asjf0xz2veSjIOxapUfqiDsjHdzGWi88jYq4lSXp3t8FZedK2s8PGMx5sUoHVS1OaU4zjgcJLOJdwHQdU&amp;__tn__=-%5dK-R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9.jpeg"/><Relationship Id="rId9" Type="http://schemas.openxmlformats.org/officeDocument/2006/relationships/hyperlink" Target="https://www.youtube.com/watch?v=p9EdQ0AULRQ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vCLgXh65JoM&amp;t=16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26690" y="8048749"/>
            <a:ext cx="3885817" cy="1224032"/>
          </a:xfrm>
          <a:custGeom>
            <a:avLst/>
            <a:gdLst/>
            <a:ahLst/>
            <a:cxnLst/>
            <a:rect l="l" t="t" r="r" b="b"/>
            <a:pathLst>
              <a:path w="3885817" h="1224032">
                <a:moveTo>
                  <a:pt x="0" y="0"/>
                </a:moveTo>
                <a:lnTo>
                  <a:pt x="3885817" y="0"/>
                </a:lnTo>
                <a:lnTo>
                  <a:pt x="3885817" y="1224033"/>
                </a:lnTo>
                <a:lnTo>
                  <a:pt x="0" y="1224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880936" y="8022220"/>
            <a:ext cx="15610706" cy="1653123"/>
            <a:chOff x="0" y="0"/>
            <a:chExt cx="4966961" cy="5259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89309" y="8288876"/>
            <a:ext cx="2520109" cy="1121449"/>
          </a:xfrm>
          <a:custGeom>
            <a:avLst/>
            <a:gdLst/>
            <a:ahLst/>
            <a:cxnLst/>
            <a:rect l="l" t="t" r="r" b="b"/>
            <a:pathLst>
              <a:path w="2520109" h="1121449">
                <a:moveTo>
                  <a:pt x="0" y="0"/>
                </a:moveTo>
                <a:lnTo>
                  <a:pt x="2520110" y="0"/>
                </a:lnTo>
                <a:lnTo>
                  <a:pt x="2520110" y="1121449"/>
                </a:lnTo>
                <a:lnTo>
                  <a:pt x="0" y="112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5153" y="8236765"/>
            <a:ext cx="3885817" cy="1224032"/>
          </a:xfrm>
          <a:custGeom>
            <a:avLst/>
            <a:gdLst/>
            <a:ahLst/>
            <a:cxnLst/>
            <a:rect l="l" t="t" r="r" b="b"/>
            <a:pathLst>
              <a:path w="3885817" h="1224032">
                <a:moveTo>
                  <a:pt x="0" y="0"/>
                </a:moveTo>
                <a:lnTo>
                  <a:pt x="3885818" y="0"/>
                </a:lnTo>
                <a:lnTo>
                  <a:pt x="3885818" y="1224033"/>
                </a:lnTo>
                <a:lnTo>
                  <a:pt x="0" y="1224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95242" y="8330594"/>
            <a:ext cx="4809378" cy="1130204"/>
          </a:xfrm>
          <a:custGeom>
            <a:avLst/>
            <a:gdLst/>
            <a:ahLst/>
            <a:cxnLst/>
            <a:rect l="l" t="t" r="r" b="b"/>
            <a:pathLst>
              <a:path w="4809378" h="1130204">
                <a:moveTo>
                  <a:pt x="0" y="0"/>
                </a:moveTo>
                <a:lnTo>
                  <a:pt x="4809378" y="0"/>
                </a:lnTo>
                <a:lnTo>
                  <a:pt x="4809378" y="1130204"/>
                </a:lnTo>
                <a:lnTo>
                  <a:pt x="0" y="113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17614" y="1028700"/>
            <a:ext cx="7172191" cy="1039968"/>
          </a:xfrm>
          <a:custGeom>
            <a:avLst/>
            <a:gdLst/>
            <a:ahLst/>
            <a:cxnLst/>
            <a:rect l="l" t="t" r="r" b="b"/>
            <a:pathLst>
              <a:path w="7172191" h="1039968">
                <a:moveTo>
                  <a:pt x="0" y="0"/>
                </a:moveTo>
                <a:lnTo>
                  <a:pt x="7172191" y="0"/>
                </a:lnTo>
                <a:lnTo>
                  <a:pt x="7172191" y="1039968"/>
                </a:lnTo>
                <a:lnTo>
                  <a:pt x="0" y="1039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480599">
            <a:off x="9295653" y="5770181"/>
            <a:ext cx="5054142" cy="151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520978" y="3951533"/>
            <a:ext cx="13246043" cy="368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</a:pPr>
            <a:endParaRPr/>
          </a:p>
          <a:p>
            <a:pPr algn="ctr">
              <a:lnSpc>
                <a:spcPts val="8409"/>
              </a:lnSpc>
            </a:pPr>
            <a:r>
              <a:rPr lang="en-US" sz="6781">
                <a:solidFill>
                  <a:srgbClr val="FFDE59"/>
                </a:solidFill>
                <a:latin typeface="League Spartan"/>
              </a:rPr>
              <a:t>VÍTEJTE NA WORKSHOPU #BEACTIVE DAY</a:t>
            </a:r>
          </a:p>
          <a:p>
            <a:pPr algn="ctr">
              <a:lnSpc>
                <a:spcPts val="3821"/>
              </a:lnSpc>
            </a:pPr>
            <a:r>
              <a:rPr lang="en-US" sz="3081">
                <a:solidFill>
                  <a:srgbClr val="FCFEFD"/>
                </a:solidFill>
                <a:latin typeface="League Spartan"/>
              </a:rPr>
              <a:t>17.8.2023 FLORENTINUM PRAHA 1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75389" y="1209675"/>
            <a:ext cx="10137222" cy="103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KAMPAŇ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35490"/>
            <a:ext cx="16230600" cy="540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20202"/>
                </a:solidFill>
                <a:latin typeface="Garet Bold"/>
              </a:rPr>
              <a:t>Momentálně probíhá nábor fitness center a dalších sportovišť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20202"/>
                </a:solidFill>
                <a:latin typeface="Garet"/>
              </a:rPr>
              <a:t>Zapojíme Vaše sportoviště do </a:t>
            </a:r>
            <a:r>
              <a:rPr lang="en-US" sz="3099">
                <a:solidFill>
                  <a:srgbClr val="020202"/>
                </a:solidFill>
                <a:latin typeface="Garet Bold"/>
              </a:rPr>
              <a:t>interaktivní mapy</a:t>
            </a:r>
            <a:r>
              <a:rPr lang="en-US" sz="3099">
                <a:solidFill>
                  <a:srgbClr val="020202"/>
                </a:solidFill>
                <a:latin typeface="Garet"/>
              </a:rPr>
              <a:t> - AKTIVNÍ ČESKO ve spolupráci s Kudy z nudy. 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20202"/>
                </a:solidFill>
                <a:latin typeface="Garet Bold"/>
              </a:rPr>
              <a:t>Set vizuálů propagačních materiálů</a:t>
            </a:r>
            <a:r>
              <a:rPr lang="en-US" sz="3099">
                <a:solidFill>
                  <a:srgbClr val="020202"/>
                </a:solidFill>
                <a:latin typeface="Garet"/>
              </a:rPr>
              <a:t> na sociální sítě a Vaše stránky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20202"/>
                </a:solidFill>
                <a:latin typeface="Garet"/>
              </a:rPr>
              <a:t>Vaše sportoviště i nabídku služeb budeme </a:t>
            </a:r>
            <a:r>
              <a:rPr lang="en-US" sz="3099">
                <a:solidFill>
                  <a:srgbClr val="020202"/>
                </a:solidFill>
                <a:latin typeface="Garet Bold"/>
              </a:rPr>
              <a:t>propagovat na našich stránkách </a:t>
            </a:r>
            <a:r>
              <a:rPr lang="en-US" sz="3099">
                <a:solidFill>
                  <a:srgbClr val="020202"/>
                </a:solidFill>
                <a:latin typeface="Garet"/>
              </a:rPr>
              <a:t>(komorafitness.cz, aktivnicesko.cz) a sociálních sítích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20202"/>
                </a:solidFill>
                <a:latin typeface="Garet"/>
              </a:rPr>
              <a:t>Zapojíme vás do mediální propagace projektu (tiskové zprávy, kontakty, lokální média 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20202"/>
                </a:solidFill>
                <a:latin typeface="Garet"/>
              </a:rPr>
              <a:t>Dostanete od nás </a:t>
            </a:r>
            <a:r>
              <a:rPr lang="en-US" sz="3099">
                <a:solidFill>
                  <a:srgbClr val="020202"/>
                </a:solidFill>
                <a:latin typeface="Garet Bold"/>
              </a:rPr>
              <a:t>set propagačních materiálů k použití přímo ve vašem sportovišti</a:t>
            </a:r>
            <a:r>
              <a:rPr lang="en-US" sz="3099">
                <a:solidFill>
                  <a:srgbClr val="020202"/>
                </a:solidFill>
                <a:latin typeface="Garet"/>
              </a:rPr>
              <a:t> (balonky)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95452" y="1262748"/>
            <a:ext cx="3832242" cy="7761504"/>
          </a:xfrm>
          <a:custGeom>
            <a:avLst/>
            <a:gdLst/>
            <a:ahLst/>
            <a:cxnLst/>
            <a:rect l="l" t="t" r="r" b="b"/>
            <a:pathLst>
              <a:path w="3832242" h="7761504">
                <a:moveTo>
                  <a:pt x="0" y="0"/>
                </a:moveTo>
                <a:lnTo>
                  <a:pt x="3832242" y="0"/>
                </a:lnTo>
                <a:lnTo>
                  <a:pt x="3832242" y="7761504"/>
                </a:lnTo>
                <a:lnTo>
                  <a:pt x="0" y="77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35964" y="1392281"/>
            <a:ext cx="3751219" cy="7502438"/>
            <a:chOff x="0" y="0"/>
            <a:chExt cx="317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4"/>
              <a:stretch>
                <a:fillRect t="-4102" b="-410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3427058" y="1262748"/>
            <a:ext cx="3832242" cy="7761504"/>
          </a:xfrm>
          <a:custGeom>
            <a:avLst/>
            <a:gdLst/>
            <a:ahLst/>
            <a:cxnLst/>
            <a:rect l="l" t="t" r="r" b="b"/>
            <a:pathLst>
              <a:path w="3832242" h="7761504">
                <a:moveTo>
                  <a:pt x="0" y="0"/>
                </a:moveTo>
                <a:lnTo>
                  <a:pt x="3832242" y="0"/>
                </a:lnTo>
                <a:lnTo>
                  <a:pt x="3832242" y="7761504"/>
                </a:lnTo>
                <a:lnTo>
                  <a:pt x="0" y="77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467569" y="1392281"/>
            <a:ext cx="3751219" cy="7502438"/>
            <a:chOff x="0" y="0"/>
            <a:chExt cx="317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5"/>
              <a:stretch>
                <a:fillRect t="-4102" b="-410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67417" y="6663297"/>
            <a:ext cx="799745" cy="799745"/>
          </a:xfrm>
          <a:custGeom>
            <a:avLst/>
            <a:gdLst/>
            <a:ahLst/>
            <a:cxnLst/>
            <a:rect l="l" t="t" r="r" b="b"/>
            <a:pathLst>
              <a:path w="799745" h="799745">
                <a:moveTo>
                  <a:pt x="0" y="0"/>
                </a:moveTo>
                <a:lnTo>
                  <a:pt x="799745" y="0"/>
                </a:lnTo>
                <a:lnTo>
                  <a:pt x="799745" y="799745"/>
                </a:lnTo>
                <a:lnTo>
                  <a:pt x="0" y="799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44714" y="6663297"/>
            <a:ext cx="799745" cy="799745"/>
          </a:xfrm>
          <a:custGeom>
            <a:avLst/>
            <a:gdLst/>
            <a:ahLst/>
            <a:cxnLst/>
            <a:rect l="l" t="t" r="r" b="b"/>
            <a:pathLst>
              <a:path w="799745" h="799745">
                <a:moveTo>
                  <a:pt x="0" y="0"/>
                </a:moveTo>
                <a:lnTo>
                  <a:pt x="799745" y="0"/>
                </a:lnTo>
                <a:lnTo>
                  <a:pt x="799745" y="799745"/>
                </a:lnTo>
                <a:lnTo>
                  <a:pt x="0" y="7997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527986" y="2612841"/>
            <a:ext cx="10137222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FAD02C"/>
                </a:solidFill>
                <a:latin typeface="Calistoga"/>
              </a:rPr>
              <a:t>SLEDUJTE </a:t>
            </a:r>
          </a:p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FAD02C"/>
                </a:solidFill>
                <a:latin typeface="Calistoga"/>
              </a:rPr>
              <a:t>NÁS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9933" y="5257800"/>
            <a:ext cx="6021384" cy="1206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2"/>
              </a:lnSpc>
            </a:pPr>
            <a:r>
              <a:rPr lang="en-US" sz="4856">
                <a:solidFill>
                  <a:srgbClr val="8C52FF"/>
                </a:solidFill>
                <a:latin typeface="Calistoga"/>
              </a:rPr>
              <a:t>@aktivnicesko</a:t>
            </a:r>
          </a:p>
          <a:p>
            <a:pPr algn="ctr">
              <a:lnSpc>
                <a:spcPts val="4662"/>
              </a:lnSpc>
            </a:pPr>
            <a:r>
              <a:rPr lang="en-US" sz="4856">
                <a:solidFill>
                  <a:srgbClr val="8C52FF"/>
                </a:solidFill>
                <a:latin typeface="Calistoga"/>
              </a:rPr>
              <a:t>@komorafitness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0220" y="3653915"/>
            <a:ext cx="1493308" cy="1493308"/>
          </a:xfrm>
          <a:custGeom>
            <a:avLst/>
            <a:gdLst/>
            <a:ahLst/>
            <a:cxnLst/>
            <a:rect l="l" t="t" r="r" b="b"/>
            <a:pathLst>
              <a:path w="1493308" h="1493308">
                <a:moveTo>
                  <a:pt x="0" y="0"/>
                </a:moveTo>
                <a:lnTo>
                  <a:pt x="1493309" y="0"/>
                </a:lnTo>
                <a:lnTo>
                  <a:pt x="1493309" y="1493308"/>
                </a:lnTo>
                <a:lnTo>
                  <a:pt x="0" y="1493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05479" y="3692015"/>
            <a:ext cx="1455208" cy="1455208"/>
          </a:xfrm>
          <a:custGeom>
            <a:avLst/>
            <a:gdLst/>
            <a:ahLst/>
            <a:cxnLst/>
            <a:rect l="l" t="t" r="r" b="b"/>
            <a:pathLst>
              <a:path w="1455208" h="1455208">
                <a:moveTo>
                  <a:pt x="0" y="0"/>
                </a:moveTo>
                <a:lnTo>
                  <a:pt x="1455208" y="0"/>
                </a:lnTo>
                <a:lnTo>
                  <a:pt x="1455208" y="1455208"/>
                </a:lnTo>
                <a:lnTo>
                  <a:pt x="0" y="1455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0238" y="1530957"/>
            <a:ext cx="10843321" cy="6101665"/>
          </a:xfrm>
          <a:custGeom>
            <a:avLst/>
            <a:gdLst/>
            <a:ahLst/>
            <a:cxnLst/>
            <a:rect l="l" t="t" r="r" b="b"/>
            <a:pathLst>
              <a:path w="10843321" h="6101665">
                <a:moveTo>
                  <a:pt x="0" y="0"/>
                </a:moveTo>
                <a:lnTo>
                  <a:pt x="10843321" y="0"/>
                </a:lnTo>
                <a:lnTo>
                  <a:pt x="10843321" y="6101665"/>
                </a:lnTo>
                <a:lnTo>
                  <a:pt x="0" y="61016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57141" y="5534246"/>
            <a:ext cx="4819421" cy="1991482"/>
          </a:xfrm>
          <a:custGeom>
            <a:avLst/>
            <a:gdLst/>
            <a:ahLst/>
            <a:cxnLst/>
            <a:rect l="l" t="t" r="r" b="b"/>
            <a:pathLst>
              <a:path w="4819421" h="1991482">
                <a:moveTo>
                  <a:pt x="0" y="0"/>
                </a:moveTo>
                <a:lnTo>
                  <a:pt x="4819421" y="0"/>
                </a:lnTo>
                <a:lnTo>
                  <a:pt x="4819421" y="1991482"/>
                </a:lnTo>
                <a:lnTo>
                  <a:pt x="0" y="1991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697" b="-6830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45456" y="5534246"/>
            <a:ext cx="4488865" cy="2098376"/>
          </a:xfrm>
          <a:custGeom>
            <a:avLst/>
            <a:gdLst/>
            <a:ahLst/>
            <a:cxnLst/>
            <a:rect l="l" t="t" r="r" b="b"/>
            <a:pathLst>
              <a:path w="4488865" h="2098376">
                <a:moveTo>
                  <a:pt x="0" y="0"/>
                </a:moveTo>
                <a:lnTo>
                  <a:pt x="4488864" y="0"/>
                </a:lnTo>
                <a:lnTo>
                  <a:pt x="4488864" y="2098376"/>
                </a:lnTo>
                <a:lnTo>
                  <a:pt x="0" y="2098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6484" b="-5743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42309" y="5488924"/>
            <a:ext cx="3278450" cy="2036804"/>
          </a:xfrm>
          <a:custGeom>
            <a:avLst/>
            <a:gdLst/>
            <a:ahLst/>
            <a:cxnLst/>
            <a:rect l="l" t="t" r="r" b="b"/>
            <a:pathLst>
              <a:path w="3278450" h="2036804">
                <a:moveTo>
                  <a:pt x="0" y="0"/>
                </a:moveTo>
                <a:lnTo>
                  <a:pt x="3278450" y="0"/>
                </a:lnTo>
                <a:lnTo>
                  <a:pt x="3278450" y="2036804"/>
                </a:lnTo>
                <a:lnTo>
                  <a:pt x="0" y="20368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075389" y="1209675"/>
            <a:ext cx="10137222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KAMPAŇ PRO VEŘEJNOST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3718348"/>
            <a:ext cx="6534348" cy="5246370"/>
            <a:chOff x="0" y="0"/>
            <a:chExt cx="7467600" cy="5995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t="-14304" b="-147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77276" y="4387672"/>
            <a:ext cx="7838152" cy="2116301"/>
          </a:xfrm>
          <a:custGeom>
            <a:avLst/>
            <a:gdLst/>
            <a:ahLst/>
            <a:cxnLst/>
            <a:rect l="l" t="t" r="r" b="b"/>
            <a:pathLst>
              <a:path w="7838152" h="2116301">
                <a:moveTo>
                  <a:pt x="0" y="0"/>
                </a:moveTo>
                <a:lnTo>
                  <a:pt x="7838152" y="0"/>
                </a:lnTo>
                <a:lnTo>
                  <a:pt x="7838152" y="2116301"/>
                </a:lnTo>
                <a:lnTo>
                  <a:pt x="0" y="2116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75389" y="1209675"/>
            <a:ext cx="10137222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KAMPAŇ PRO VEŘEJNOST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24821" y="3716352"/>
            <a:ext cx="3943062" cy="53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8"/>
              </a:lnSpc>
            </a:pPr>
            <a:r>
              <a:rPr lang="en-US" sz="3077">
                <a:solidFill>
                  <a:srgbClr val="020202"/>
                </a:solidFill>
                <a:latin typeface="Garet"/>
              </a:rPr>
              <a:t>MEDIÁLNÍ PARTNER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3718348"/>
            <a:ext cx="6534348" cy="5246370"/>
            <a:chOff x="0" y="0"/>
            <a:chExt cx="7467600" cy="5995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t="-14304" b="-147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5224924" y="859097"/>
            <a:ext cx="7838152" cy="2116301"/>
          </a:xfrm>
          <a:custGeom>
            <a:avLst/>
            <a:gdLst/>
            <a:ahLst/>
            <a:cxnLst/>
            <a:rect l="l" t="t" r="r" b="b"/>
            <a:pathLst>
              <a:path w="7838152" h="2116301">
                <a:moveTo>
                  <a:pt x="0" y="0"/>
                </a:moveTo>
                <a:lnTo>
                  <a:pt x="7838152" y="0"/>
                </a:lnTo>
                <a:lnTo>
                  <a:pt x="7838152" y="2116301"/>
                </a:lnTo>
                <a:lnTo>
                  <a:pt x="0" y="2116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46647" y="4658836"/>
            <a:ext cx="7144273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dirty="0">
                <a:solidFill>
                  <a:srgbClr val="8C52FF"/>
                </a:solidFill>
                <a:latin typeface="Calistoga"/>
              </a:rPr>
              <a:t>REGISTRUJTE </a:t>
            </a:r>
          </a:p>
          <a:p>
            <a:pPr algn="ctr">
              <a:lnSpc>
                <a:spcPts val="7680"/>
              </a:lnSpc>
            </a:pPr>
            <a:r>
              <a:rPr lang="en-US" sz="8000" dirty="0">
                <a:solidFill>
                  <a:srgbClr val="8C52FF"/>
                </a:solidFill>
                <a:latin typeface="Calistoga"/>
              </a:rPr>
              <a:t>SVOU AKCI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B3BFC261-E136-CFEA-CBBD-5C0C2F37AC56}"/>
              </a:ext>
            </a:extLst>
          </p:cNvPr>
          <p:cNvSpPr/>
          <p:nvPr/>
        </p:nvSpPr>
        <p:spPr>
          <a:xfrm>
            <a:off x="5224923" y="1409700"/>
            <a:ext cx="7838152" cy="2116301"/>
          </a:xfrm>
          <a:custGeom>
            <a:avLst/>
            <a:gdLst/>
            <a:ahLst/>
            <a:cxnLst/>
            <a:rect l="l" t="t" r="r" b="b"/>
            <a:pathLst>
              <a:path w="7838152" h="2116301">
                <a:moveTo>
                  <a:pt x="0" y="0"/>
                </a:moveTo>
                <a:lnTo>
                  <a:pt x="7838152" y="0"/>
                </a:lnTo>
                <a:lnTo>
                  <a:pt x="7838152" y="2116301"/>
                </a:lnTo>
                <a:lnTo>
                  <a:pt x="0" y="2116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9E2BF0C1-2104-4199-C200-50665887C8AA}"/>
              </a:ext>
            </a:extLst>
          </p:cNvPr>
          <p:cNvSpPr txBox="1"/>
          <p:nvPr/>
        </p:nvSpPr>
        <p:spPr>
          <a:xfrm>
            <a:off x="1980622" y="5131311"/>
            <a:ext cx="14326753" cy="2012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dirty="0">
                <a:solidFill>
                  <a:srgbClr val="8C52FF"/>
                </a:solidFill>
                <a:latin typeface="Calistoga"/>
              </a:rPr>
              <a:t>JAN HERGET</a:t>
            </a:r>
          </a:p>
          <a:p>
            <a:pPr algn="ctr">
              <a:lnSpc>
                <a:spcPts val="7680"/>
              </a:lnSpc>
            </a:pPr>
            <a:r>
              <a:rPr lang="en-US" sz="8000" dirty="0">
                <a:solidFill>
                  <a:srgbClr val="8C52FF"/>
                </a:solidFill>
                <a:latin typeface="Calistoga"/>
              </a:rPr>
              <a:t>CEO, CZECH TOURISM</a:t>
            </a: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B1CFE91A-9953-C3F9-C09F-0D4368350923}"/>
              </a:ext>
            </a:extLst>
          </p:cNvPr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CAAF2FE1-AEE0-FA45-E26A-9D23AE0B2460}"/>
                </a:ext>
              </a:extLst>
            </p:cNvPr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BF254343-5DB3-527D-C9F4-3ACB8624C668}"/>
                </a:ext>
              </a:extLst>
            </p:cNvPr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429A671F-16AE-9705-EF36-A613ED02438E}"/>
              </a:ext>
            </a:extLst>
          </p:cNvPr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985B05E2-E8F2-0EE5-5CE8-8B2254A6BBA5}"/>
              </a:ext>
            </a:extLst>
          </p:cNvPr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0532971A-A585-BD54-E72A-BD6C50CABDE5}"/>
              </a:ext>
            </a:extLst>
          </p:cNvPr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88024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7998" y="3215641"/>
            <a:ext cx="7651181" cy="5102381"/>
          </a:xfrm>
          <a:custGeom>
            <a:avLst/>
            <a:gdLst/>
            <a:ahLst/>
            <a:cxnLst/>
            <a:rect l="l" t="t" r="r" b="b"/>
            <a:pathLst>
              <a:path w="7651181" h="5102381">
                <a:moveTo>
                  <a:pt x="0" y="0"/>
                </a:moveTo>
                <a:lnTo>
                  <a:pt x="7651181" y="0"/>
                </a:lnTo>
                <a:lnTo>
                  <a:pt x="7651181" y="5102381"/>
                </a:lnTo>
                <a:lnTo>
                  <a:pt x="0" y="51023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39862" y="3215641"/>
            <a:ext cx="6795625" cy="5102381"/>
          </a:xfrm>
          <a:custGeom>
            <a:avLst/>
            <a:gdLst/>
            <a:ahLst/>
            <a:cxnLst/>
            <a:rect l="l" t="t" r="r" b="b"/>
            <a:pathLst>
              <a:path w="6795625" h="5102381">
                <a:moveTo>
                  <a:pt x="0" y="0"/>
                </a:moveTo>
                <a:lnTo>
                  <a:pt x="6795624" y="0"/>
                </a:lnTo>
                <a:lnTo>
                  <a:pt x="6795624" y="5102381"/>
                </a:lnTo>
                <a:lnTo>
                  <a:pt x="0" y="5102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18819" y="4703373"/>
            <a:ext cx="3571017" cy="1677871"/>
          </a:xfrm>
          <a:custGeom>
            <a:avLst/>
            <a:gdLst/>
            <a:ahLst/>
            <a:cxnLst/>
            <a:rect l="l" t="t" r="r" b="b"/>
            <a:pathLst>
              <a:path w="3571017" h="1677871">
                <a:moveTo>
                  <a:pt x="0" y="0"/>
                </a:moveTo>
                <a:lnTo>
                  <a:pt x="3571017" y="0"/>
                </a:lnTo>
                <a:lnTo>
                  <a:pt x="3571017" y="1677871"/>
                </a:lnTo>
                <a:lnTo>
                  <a:pt x="0" y="16778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102" r="-1040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71429" y="3766143"/>
            <a:ext cx="1736989" cy="2892188"/>
          </a:xfrm>
          <a:custGeom>
            <a:avLst/>
            <a:gdLst/>
            <a:ahLst/>
            <a:cxnLst/>
            <a:rect l="l" t="t" r="r" b="b"/>
            <a:pathLst>
              <a:path w="1736989" h="2892188">
                <a:moveTo>
                  <a:pt x="0" y="0"/>
                </a:moveTo>
                <a:lnTo>
                  <a:pt x="1736989" y="0"/>
                </a:lnTo>
                <a:lnTo>
                  <a:pt x="1736989" y="2892188"/>
                </a:lnTo>
                <a:lnTo>
                  <a:pt x="0" y="28921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9" t="-7175" r="-18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075389" y="1209675"/>
            <a:ext cx="10137222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KAMPAŇ PRO VEŘEJNOST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350245"/>
            <a:ext cx="8243836" cy="4600084"/>
          </a:xfrm>
          <a:custGeom>
            <a:avLst/>
            <a:gdLst/>
            <a:ahLst/>
            <a:cxnLst/>
            <a:rect l="l" t="t" r="r" b="b"/>
            <a:pathLst>
              <a:path w="8243836" h="4600084">
                <a:moveTo>
                  <a:pt x="0" y="0"/>
                </a:moveTo>
                <a:lnTo>
                  <a:pt x="8243836" y="0"/>
                </a:lnTo>
                <a:lnTo>
                  <a:pt x="8243836" y="4600084"/>
                </a:lnTo>
                <a:lnTo>
                  <a:pt x="0" y="4600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30817" y="5350245"/>
            <a:ext cx="8265682" cy="4600084"/>
          </a:xfrm>
          <a:custGeom>
            <a:avLst/>
            <a:gdLst/>
            <a:ahLst/>
            <a:cxnLst/>
            <a:rect l="l" t="t" r="r" b="b"/>
            <a:pathLst>
              <a:path w="8265682" h="4600084">
                <a:moveTo>
                  <a:pt x="0" y="0"/>
                </a:moveTo>
                <a:lnTo>
                  <a:pt x="8265682" y="0"/>
                </a:lnTo>
                <a:lnTo>
                  <a:pt x="8265682" y="4600084"/>
                </a:lnTo>
                <a:lnTo>
                  <a:pt x="0" y="4600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209675"/>
            <a:ext cx="16230600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KAMPAŇ PRO VEŘEJNOST STARTUJEME NA ŽOFÍNĚ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4418" y="3436141"/>
            <a:ext cx="15559164" cy="164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9356" lvl="1" indent="-254678">
              <a:lnSpc>
                <a:spcPts val="3302"/>
              </a:lnSpc>
              <a:buFont typeface="Arial"/>
              <a:buChar char="•"/>
            </a:pPr>
            <a:r>
              <a:rPr lang="en-US" sz="2359">
                <a:solidFill>
                  <a:srgbClr val="020202"/>
                </a:solidFill>
                <a:latin typeface="Garet"/>
              </a:rPr>
              <a:t>Otevřená veřejná akce na stacionárních kolech vedená lektory, promovaná všemi dostupnými kanály s podporou nejdůležitějších osob našeho politického, společenského a sportovního světa s návazností na 9. ročník Evropského týdne sportu – start </a:t>
            </a:r>
            <a:r>
              <a:rPr lang="en-US" sz="2359">
                <a:solidFill>
                  <a:srgbClr val="020202"/>
                </a:solidFill>
                <a:latin typeface="Garet Bold Italics"/>
              </a:rPr>
              <a:t>#BEACTIVE DAY</a:t>
            </a:r>
            <a:r>
              <a:rPr lang="en-US" sz="2359">
                <a:solidFill>
                  <a:srgbClr val="020202"/>
                </a:solidFill>
                <a:latin typeface="Garet"/>
              </a:rPr>
              <a:t>. Celá akce bude propojena během jejího průběhu s dalšími evropskými městy.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1552" y="1032368"/>
            <a:ext cx="16230600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KAMPAŇ PRO VEŘEJNOST</a:t>
            </a:r>
          </a:p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#BEACTIVE challenge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8EDFE53-5A18-BE2E-B72F-996712D65240}"/>
              </a:ext>
            </a:extLst>
          </p:cNvPr>
          <p:cNvSpPr txBox="1"/>
          <p:nvPr/>
        </p:nvSpPr>
        <p:spPr>
          <a:xfrm>
            <a:off x="1028700" y="3543300"/>
            <a:ext cx="16230600" cy="218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020202"/>
                </a:solidFill>
                <a:latin typeface="Garet"/>
              </a:rPr>
              <a:t>Videa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s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Andreou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Sestini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Hlaváčkovou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–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původně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určeno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pro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firmy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,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zaměstnavatele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,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které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budou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zveřejňovány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v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průběhu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Evropského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týdne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sportu</a:t>
            </a:r>
            <a:endParaRPr lang="en-US" sz="3099" dirty="0">
              <a:solidFill>
                <a:srgbClr val="020202"/>
              </a:solidFill>
              <a:latin typeface="Garet"/>
            </a:endParaRP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020202"/>
                </a:solidFill>
                <a:latin typeface="Garet"/>
              </a:rPr>
              <a:t>Možné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využít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pro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Vaše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členy</a:t>
            </a:r>
            <a:endParaRPr lang="en-US" sz="3099" dirty="0">
              <a:solidFill>
                <a:srgbClr val="020202"/>
              </a:solidFill>
              <a:latin typeface="Garet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1DBD4A4A-04BE-D9F7-B763-551357ABD6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4000"/>
            </a:blip>
            <a:stretch>
              <a:fillRect t="-9333" b="-933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748" y="1028700"/>
            <a:ext cx="7172191" cy="1039968"/>
          </a:xfrm>
          <a:custGeom>
            <a:avLst/>
            <a:gdLst/>
            <a:ahLst/>
            <a:cxnLst/>
            <a:rect l="l" t="t" r="r" b="b"/>
            <a:pathLst>
              <a:path w="7172191" h="1039968">
                <a:moveTo>
                  <a:pt x="0" y="0"/>
                </a:moveTo>
                <a:lnTo>
                  <a:pt x="7172191" y="0"/>
                </a:lnTo>
                <a:lnTo>
                  <a:pt x="7172191" y="1039968"/>
                </a:lnTo>
                <a:lnTo>
                  <a:pt x="0" y="1039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t="-9296" b="-929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431202"/>
            <a:ext cx="16230600" cy="595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020202"/>
                </a:solidFill>
                <a:latin typeface="Garet"/>
              </a:rPr>
              <a:t>Evropská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kampaň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>
                <a:solidFill>
                  <a:srgbClr val="020202"/>
                </a:solidFill>
                <a:latin typeface="Garet Bold Italics"/>
              </a:rPr>
              <a:t>#BEACTIVE DAY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byla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inspirována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projektem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>
                <a:solidFill>
                  <a:srgbClr val="020202"/>
                </a:solidFill>
                <a:latin typeface="Garet Italics"/>
              </a:rPr>
              <a:t>"</a:t>
            </a:r>
            <a:r>
              <a:rPr lang="en-US" sz="3099" dirty="0" err="1">
                <a:solidFill>
                  <a:srgbClr val="020202"/>
                </a:solidFill>
                <a:latin typeface="Garet Italics"/>
              </a:rPr>
              <a:t>Národní</a:t>
            </a:r>
            <a:r>
              <a:rPr lang="en-US" sz="3099" dirty="0">
                <a:solidFill>
                  <a:srgbClr val="020202"/>
                </a:solidFill>
                <a:latin typeface="Garet Italics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Italics"/>
              </a:rPr>
              <a:t>dny</a:t>
            </a:r>
            <a:r>
              <a:rPr lang="en-US" sz="3099" dirty="0">
                <a:solidFill>
                  <a:srgbClr val="020202"/>
                </a:solidFill>
                <a:latin typeface="Garet Italics"/>
              </a:rPr>
              <a:t> fitness"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, 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jeho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evropským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organizátorem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je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EuropeActive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 a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tradičně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proběhne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v 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první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dny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Evropského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týdne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sportu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.</a:t>
            </a:r>
          </a:p>
          <a:p>
            <a:pPr>
              <a:lnSpc>
                <a:spcPts val="4339"/>
              </a:lnSpc>
            </a:pPr>
            <a:endParaRPr lang="en-US" sz="3099" dirty="0">
              <a:solidFill>
                <a:srgbClr val="020202"/>
              </a:solidFill>
              <a:latin typeface="Garet"/>
            </a:endParaRP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020202"/>
                </a:solidFill>
                <a:latin typeface="Garet"/>
              </a:rPr>
              <a:t>Cílem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je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zejména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propagace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zdravého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životního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stylu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,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upozornění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na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 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důležitost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pravidelného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pohybu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a 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jeho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pozitivní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dopady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na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 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naše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duševní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i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 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fyzické</a:t>
            </a:r>
            <a:r>
              <a:rPr lang="en-US" sz="3099" dirty="0">
                <a:solidFill>
                  <a:srgbClr val="020202"/>
                </a:solidFill>
                <a:latin typeface="Garet Bold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 Bold"/>
              </a:rPr>
              <a:t>zdraví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. Je to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také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příležitost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představit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široké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veřejnosti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služby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Vašeho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fitness centra a 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získat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nové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členy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!</a:t>
            </a:r>
          </a:p>
          <a:p>
            <a:pPr>
              <a:lnSpc>
                <a:spcPts val="4339"/>
              </a:lnSpc>
            </a:pPr>
            <a:endParaRPr lang="en-US" sz="3099" dirty="0">
              <a:solidFill>
                <a:srgbClr val="020202"/>
              </a:solidFill>
              <a:latin typeface="Garet"/>
            </a:endParaRP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 dirty="0" err="1">
                <a:solidFill>
                  <a:srgbClr val="020202"/>
                </a:solidFill>
                <a:latin typeface="Garet"/>
              </a:rPr>
              <a:t>Vstupy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zdarma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,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ukázky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pohybových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aktivit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a 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představení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dalších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služeb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Vašeho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fitness centra,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konkrétní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podoba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>
                <a:solidFill>
                  <a:srgbClr val="020202"/>
                </a:solidFill>
                <a:latin typeface="Garet Bold Italics"/>
              </a:rPr>
              <a:t>#BEACTIVE DAY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záleží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jen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 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na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 </a:t>
            </a:r>
            <a:r>
              <a:rPr lang="en-US" sz="3099" dirty="0" err="1">
                <a:solidFill>
                  <a:srgbClr val="020202"/>
                </a:solidFill>
                <a:latin typeface="Garet"/>
              </a:rPr>
              <a:t>Vás</a:t>
            </a:r>
            <a:r>
              <a:rPr lang="en-US" sz="3099" dirty="0">
                <a:solidFill>
                  <a:srgbClr val="020202"/>
                </a:solidFill>
                <a:latin typeface="Garet"/>
              </a:rPr>
              <a:t>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148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010428"/>
            <a:ext cx="16230600" cy="788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0729" lvl="1" indent="-270365">
              <a:lnSpc>
                <a:spcPts val="3506"/>
              </a:lnSpc>
              <a:buFont typeface="Arial"/>
              <a:buChar char="•"/>
            </a:pPr>
            <a:r>
              <a:rPr lang="en-US" sz="2504" dirty="0" err="1">
                <a:solidFill>
                  <a:srgbClr val="000000"/>
                </a:solidFill>
                <a:latin typeface="Garet"/>
              </a:rPr>
              <a:t>Tento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rok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je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sponzorem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kampaně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>
                <a:solidFill>
                  <a:srgbClr val="000000"/>
                </a:solidFill>
                <a:latin typeface="Garet Bold"/>
              </a:rPr>
              <a:t>Les Mills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, a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mimo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toho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že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se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podíleli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na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tvorbě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>
                <a:solidFill>
                  <a:srgbClr val="000000"/>
                </a:solidFill>
                <a:latin typeface="Garet Bold"/>
              </a:rPr>
              <a:t>Inclusion Guide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,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vytvořili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také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marketingovou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příručku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.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Tento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toolkit je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dostupný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všem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zdarma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a je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dostupný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na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základě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registrace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zde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: 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https://</a:t>
            </a:r>
            <a:r>
              <a:rPr lang="en-US" sz="2504" dirty="0" err="1">
                <a:solidFill>
                  <a:srgbClr val="FA3343"/>
                </a:solidFill>
                <a:latin typeface="Garet"/>
              </a:rPr>
              <a:t>www.lesmills.com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/</a:t>
            </a:r>
            <a:r>
              <a:rPr lang="en-US" sz="2504" dirty="0" err="1">
                <a:solidFill>
                  <a:srgbClr val="FA3343"/>
                </a:solidFill>
                <a:latin typeface="Garet"/>
              </a:rPr>
              <a:t>beactive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-day/</a:t>
            </a:r>
          </a:p>
          <a:p>
            <a:pPr>
              <a:lnSpc>
                <a:spcPts val="3506"/>
              </a:lnSpc>
            </a:pPr>
            <a:endParaRPr lang="en-US" sz="2504" dirty="0">
              <a:solidFill>
                <a:srgbClr val="FA3343"/>
              </a:solidFill>
              <a:latin typeface="Garet"/>
            </a:endParaRPr>
          </a:p>
          <a:p>
            <a:pPr marL="540729" lvl="1" indent="-270365">
              <a:lnSpc>
                <a:spcPts val="3506"/>
              </a:lnSpc>
              <a:buFont typeface="Arial"/>
              <a:buChar char="•"/>
            </a:pPr>
            <a:r>
              <a:rPr lang="en-US" sz="2504" dirty="0" err="1">
                <a:solidFill>
                  <a:srgbClr val="000000"/>
                </a:solidFill>
                <a:latin typeface="Garet"/>
              </a:rPr>
              <a:t>Společnost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Les Mills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přispěla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ke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kampani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zejména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informacemi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týkajícími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se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pohybové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aktivity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dětí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/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mládeže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a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jako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zajímavost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nabízí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klubům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během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září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svůj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program BORN TO MOVE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,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který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je k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dispozici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zde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: 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https://</a:t>
            </a:r>
            <a:r>
              <a:rPr lang="en-US" sz="2504" dirty="0" err="1">
                <a:solidFill>
                  <a:srgbClr val="FA3343"/>
                </a:solidFill>
                <a:latin typeface="Garet"/>
              </a:rPr>
              <a:t>www.lesmills.com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/</a:t>
            </a:r>
            <a:r>
              <a:rPr lang="en-US" sz="2504" dirty="0" err="1">
                <a:solidFill>
                  <a:srgbClr val="FA3343"/>
                </a:solidFill>
                <a:latin typeface="Garet"/>
              </a:rPr>
              <a:t>borntomove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/</a:t>
            </a:r>
            <a:r>
              <a:rPr lang="en-US" sz="2504" dirty="0" err="1">
                <a:solidFill>
                  <a:srgbClr val="FA3343"/>
                </a:solidFill>
                <a:latin typeface="Garet"/>
              </a:rPr>
              <a:t>beactive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-registration/  </a:t>
            </a:r>
          </a:p>
          <a:p>
            <a:pPr>
              <a:lnSpc>
                <a:spcPts val="3506"/>
              </a:lnSpc>
            </a:pPr>
            <a:endParaRPr lang="en-US" sz="2504" dirty="0">
              <a:solidFill>
                <a:srgbClr val="FA3343"/>
              </a:solidFill>
              <a:latin typeface="Garet"/>
            </a:endParaRPr>
          </a:p>
          <a:p>
            <a:pPr marL="540729" lvl="1" indent="-270365">
              <a:lnSpc>
                <a:spcPts val="3506"/>
              </a:lnSpc>
              <a:buFont typeface="Arial"/>
              <a:buChar char="•"/>
            </a:pPr>
            <a:r>
              <a:rPr lang="en-US" sz="2504" dirty="0" err="1">
                <a:solidFill>
                  <a:srgbClr val="000000"/>
                </a:solidFill>
                <a:latin typeface="Garet"/>
              </a:rPr>
              <a:t>Máme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pro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Vás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balíček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grafických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materiálů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k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použití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na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sociální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sítě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i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přímo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ve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vašem</a:t>
            </a:r>
            <a:r>
              <a:rPr lang="en-US" sz="2504" dirty="0">
                <a:solidFill>
                  <a:srgbClr val="000000"/>
                </a:solidFill>
                <a:latin typeface="Garet"/>
              </a:rPr>
              <a:t> </a:t>
            </a:r>
            <a:r>
              <a:rPr lang="en-US" sz="2504" dirty="0" err="1">
                <a:solidFill>
                  <a:srgbClr val="000000"/>
                </a:solidFill>
                <a:latin typeface="Garet"/>
              </a:rPr>
              <a:t>sportovišti</a:t>
            </a:r>
            <a:endParaRPr lang="en-US" sz="2504" dirty="0">
              <a:solidFill>
                <a:srgbClr val="000000"/>
              </a:solidFill>
              <a:latin typeface="Garet"/>
            </a:endParaRPr>
          </a:p>
          <a:p>
            <a:pPr>
              <a:lnSpc>
                <a:spcPts val="3506"/>
              </a:lnSpc>
            </a:pPr>
            <a:r>
              <a:rPr lang="en-US" sz="2504" dirty="0">
                <a:solidFill>
                  <a:srgbClr val="FA3343"/>
                </a:solidFill>
                <a:latin typeface="Garet"/>
              </a:rPr>
              <a:t>       https://</a:t>
            </a:r>
            <a:r>
              <a:rPr lang="en-US" sz="2504" dirty="0" err="1">
                <a:solidFill>
                  <a:srgbClr val="FA3343"/>
                </a:solidFill>
                <a:latin typeface="Garet"/>
              </a:rPr>
              <a:t>komorafitness.cz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/beactiveday-2023/beactiveday-2023-materialy/</a:t>
            </a:r>
          </a:p>
          <a:p>
            <a:pPr>
              <a:lnSpc>
                <a:spcPts val="3506"/>
              </a:lnSpc>
            </a:pPr>
            <a:endParaRPr lang="en-US" sz="2504" dirty="0">
              <a:solidFill>
                <a:srgbClr val="FA3343"/>
              </a:solidFill>
              <a:latin typeface="Garet"/>
            </a:endParaRPr>
          </a:p>
          <a:p>
            <a:pPr marL="540729" lvl="1" indent="-270365">
              <a:lnSpc>
                <a:spcPts val="3506"/>
              </a:lnSpc>
              <a:buFont typeface="Arial"/>
              <a:buChar char="•"/>
            </a:pPr>
            <a:r>
              <a:rPr lang="en-US" sz="2504" dirty="0">
                <a:solidFill>
                  <a:srgbClr val="040404"/>
                </a:solidFill>
                <a:latin typeface="Garet"/>
              </a:rPr>
              <a:t>Inclusion guide</a:t>
            </a:r>
            <a:r>
              <a:rPr lang="en-US" sz="2504" dirty="0">
                <a:solidFill>
                  <a:srgbClr val="FA3343"/>
                </a:solidFill>
                <a:latin typeface="Garet"/>
              </a:rPr>
              <a:t> -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Příručka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o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zapojení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žen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,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Příručka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k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zapojení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dětí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 a </a:t>
            </a:r>
            <a:r>
              <a:rPr lang="en-US" sz="2504" dirty="0" err="1">
                <a:solidFill>
                  <a:srgbClr val="FA3343"/>
                </a:solidFill>
                <a:latin typeface="Garet Bold"/>
              </a:rPr>
              <a:t>seniorů</a:t>
            </a:r>
            <a:r>
              <a:rPr lang="en-US" sz="2504" dirty="0">
                <a:solidFill>
                  <a:srgbClr val="FA3343"/>
                </a:solidFill>
                <a:latin typeface="Garet Bold"/>
              </a:rPr>
              <a:t>. </a:t>
            </a:r>
            <a:r>
              <a:rPr lang="en-US" sz="2504" dirty="0">
                <a:solidFill>
                  <a:srgbClr val="040404"/>
                </a:solidFill>
                <a:latin typeface="Garet Italics"/>
              </a:rPr>
              <a:t>(</a:t>
            </a:r>
            <a:r>
              <a:rPr lang="en-US" sz="2504" dirty="0" err="1">
                <a:solidFill>
                  <a:srgbClr val="040404"/>
                </a:solidFill>
                <a:latin typeface="Garet Italics"/>
              </a:rPr>
              <a:t>připravuje</a:t>
            </a:r>
            <a:r>
              <a:rPr lang="en-US" sz="2504" dirty="0">
                <a:solidFill>
                  <a:srgbClr val="040404"/>
                </a:solidFill>
                <a:latin typeface="Garet Italics"/>
              </a:rPr>
              <a:t> se) </a:t>
            </a:r>
          </a:p>
          <a:p>
            <a:pPr>
              <a:lnSpc>
                <a:spcPts val="3506"/>
              </a:lnSpc>
              <a:spcBef>
                <a:spcPct val="0"/>
              </a:spcBef>
            </a:pPr>
            <a:endParaRPr lang="en-US" sz="2504" dirty="0">
              <a:solidFill>
                <a:srgbClr val="040404"/>
              </a:solidFill>
              <a:latin typeface="Garet Italics"/>
            </a:endParaRPr>
          </a:p>
          <a:p>
            <a:pPr>
              <a:lnSpc>
                <a:spcPts val="3506"/>
              </a:lnSpc>
              <a:spcBef>
                <a:spcPct val="0"/>
              </a:spcBef>
            </a:pPr>
            <a:endParaRPr lang="en-US" sz="2504" dirty="0">
              <a:solidFill>
                <a:srgbClr val="040404"/>
              </a:solidFill>
              <a:latin typeface="Garet Italics"/>
            </a:endParaRPr>
          </a:p>
          <a:p>
            <a:pPr>
              <a:lnSpc>
                <a:spcPts val="3506"/>
              </a:lnSpc>
              <a:spcBef>
                <a:spcPct val="0"/>
              </a:spcBef>
            </a:pPr>
            <a:endParaRPr lang="en-US" sz="2504" dirty="0">
              <a:solidFill>
                <a:srgbClr val="040404"/>
              </a:solidFill>
              <a:latin typeface="Garet Italics"/>
            </a:endParaRPr>
          </a:p>
          <a:p>
            <a:pPr>
              <a:lnSpc>
                <a:spcPts val="3506"/>
              </a:lnSpc>
              <a:spcBef>
                <a:spcPct val="0"/>
              </a:spcBef>
            </a:pPr>
            <a:endParaRPr lang="en-US" sz="2504" dirty="0">
              <a:solidFill>
                <a:srgbClr val="040404"/>
              </a:solidFill>
              <a:latin typeface="Garet Italics"/>
            </a:endParaRPr>
          </a:p>
          <a:p>
            <a:pPr>
              <a:lnSpc>
                <a:spcPts val="3506"/>
              </a:lnSpc>
              <a:spcBef>
                <a:spcPct val="0"/>
              </a:spcBef>
            </a:pPr>
            <a:endParaRPr lang="en-US" sz="2504" dirty="0">
              <a:solidFill>
                <a:srgbClr val="040404"/>
              </a:solidFill>
              <a:latin typeface="Garet Italics"/>
            </a:endParaRPr>
          </a:p>
          <a:p>
            <a:pPr>
              <a:lnSpc>
                <a:spcPts val="3506"/>
              </a:lnSpc>
              <a:spcBef>
                <a:spcPct val="0"/>
              </a:spcBef>
            </a:pPr>
            <a:endParaRPr lang="en-US" sz="2504" dirty="0">
              <a:solidFill>
                <a:srgbClr val="040404"/>
              </a:solidFill>
              <a:latin typeface="Garet Itali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89097" y="1209675"/>
            <a:ext cx="14052795" cy="103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Jak vás podpoříme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843" r="13843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4772" b="23213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908226" y="6749838"/>
            <a:ext cx="4107611" cy="3537162"/>
            <a:chOff x="0" y="0"/>
            <a:chExt cx="5476815" cy="47162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226" r="1226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9184176" y="6749838"/>
            <a:ext cx="4107611" cy="3537162"/>
            <a:chOff x="0" y="0"/>
            <a:chExt cx="5476815" cy="471621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1271" r="11271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460126" y="3708418"/>
            <a:ext cx="4827874" cy="6578582"/>
            <a:chOff x="0" y="0"/>
            <a:chExt cx="6437165" cy="87714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1074" r="1074"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23317" r="23317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t="12889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908226" y="0"/>
            <a:ext cx="8383562" cy="3525551"/>
            <a:chOff x="0" y="0"/>
            <a:chExt cx="11178082" cy="47007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t="18460" b="18460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4440299" y="3949469"/>
            <a:ext cx="9319414" cy="2376451"/>
          </a:xfrm>
          <a:custGeom>
            <a:avLst/>
            <a:gdLst/>
            <a:ahLst/>
            <a:cxnLst/>
            <a:rect l="l" t="t" r="r" b="b"/>
            <a:pathLst>
              <a:path w="9319414" h="2376451">
                <a:moveTo>
                  <a:pt x="0" y="0"/>
                </a:moveTo>
                <a:lnTo>
                  <a:pt x="9319415" y="0"/>
                </a:lnTo>
                <a:lnTo>
                  <a:pt x="9319415" y="2376451"/>
                </a:lnTo>
                <a:lnTo>
                  <a:pt x="0" y="2376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75389" y="1209675"/>
            <a:ext cx="10137222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CO POTŘEBUJEME OD VÁS?!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9446" y="3366529"/>
            <a:ext cx="14949107" cy="521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139" lvl="1" indent="-292569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FA3343"/>
                </a:solidFill>
                <a:latin typeface="Garet Bold"/>
              </a:rPr>
              <a:t>O kampani mluvte!</a:t>
            </a:r>
            <a:r>
              <a:rPr lang="en-US" sz="2710">
                <a:solidFill>
                  <a:srgbClr val="020202"/>
                </a:solidFill>
                <a:latin typeface="Garet"/>
              </a:rPr>
              <a:t> </a:t>
            </a:r>
            <a:r>
              <a:rPr lang="en-US" sz="2710">
                <a:solidFill>
                  <a:srgbClr val="FA3343"/>
                </a:solidFill>
                <a:latin typeface="Garet Bold"/>
              </a:rPr>
              <a:t>Sdílejte posty na sociálních sítích.</a:t>
            </a:r>
            <a:r>
              <a:rPr lang="en-US" sz="2710">
                <a:solidFill>
                  <a:srgbClr val="020202"/>
                </a:solidFill>
                <a:latin typeface="Garet"/>
              </a:rPr>
              <a:t> Jako inspirace Vám může pomoc FB a Instagram České komory fitness a Aktivního Česka, kde sdílíme informace, proč je pohyb důležitý apod.  </a:t>
            </a:r>
          </a:p>
          <a:p>
            <a:pPr>
              <a:lnSpc>
                <a:spcPts val="3794"/>
              </a:lnSpc>
            </a:pPr>
            <a:endParaRPr lang="en-US" sz="2710">
              <a:solidFill>
                <a:srgbClr val="020202"/>
              </a:solidFill>
              <a:latin typeface="Garet"/>
            </a:endParaRPr>
          </a:p>
          <a:p>
            <a:pPr marL="585139" lvl="1" indent="-292569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020202"/>
                </a:solidFill>
                <a:latin typeface="Garet"/>
              </a:rPr>
              <a:t>Posty na sociálních sítích označujte hashtagem </a:t>
            </a:r>
            <a:r>
              <a:rPr lang="en-US" sz="2710">
                <a:solidFill>
                  <a:srgbClr val="FA3343"/>
                </a:solidFill>
                <a:latin typeface="Garet Bold"/>
              </a:rPr>
              <a:t>#BEACTIVEDAY </a:t>
            </a:r>
          </a:p>
          <a:p>
            <a:pPr>
              <a:lnSpc>
                <a:spcPts val="3794"/>
              </a:lnSpc>
            </a:pPr>
            <a:endParaRPr lang="en-US" sz="2710">
              <a:solidFill>
                <a:srgbClr val="FA3343"/>
              </a:solidFill>
              <a:latin typeface="Garet Bold"/>
            </a:endParaRPr>
          </a:p>
          <a:p>
            <a:pPr marL="585139" lvl="1" indent="-292569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020202"/>
                </a:solidFill>
                <a:latin typeface="Garet"/>
              </a:rPr>
              <a:t>Abychom mohli Vaše posty a stories sdílet, označujte </a:t>
            </a:r>
            <a:r>
              <a:rPr lang="en-US" sz="2710">
                <a:solidFill>
                  <a:srgbClr val="FA3343"/>
                </a:solidFill>
                <a:latin typeface="Garet Bold"/>
              </a:rPr>
              <a:t>@aktivnicesko </a:t>
            </a:r>
          </a:p>
          <a:p>
            <a:pPr>
              <a:lnSpc>
                <a:spcPts val="3794"/>
              </a:lnSpc>
            </a:pPr>
            <a:endParaRPr lang="en-US" sz="2710">
              <a:solidFill>
                <a:srgbClr val="FA3343"/>
              </a:solidFill>
              <a:latin typeface="Garet Bold"/>
            </a:endParaRPr>
          </a:p>
          <a:p>
            <a:pPr marL="585139" lvl="1" indent="-292569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020202"/>
                </a:solidFill>
                <a:latin typeface="Garet"/>
              </a:rPr>
              <a:t>Potřebujeme aby se info o kampani dostalo do podvědomí široké veřejnosti </a:t>
            </a:r>
          </a:p>
          <a:p>
            <a:pPr>
              <a:lnSpc>
                <a:spcPts val="3794"/>
              </a:lnSpc>
            </a:pPr>
            <a:r>
              <a:rPr lang="en-US" sz="2710">
                <a:solidFill>
                  <a:srgbClr val="020202"/>
                </a:solidFill>
                <a:latin typeface="Garet"/>
              </a:rPr>
              <a:t> </a:t>
            </a:r>
          </a:p>
          <a:p>
            <a:pPr marL="585139" lvl="1" indent="-292569">
              <a:lnSpc>
                <a:spcPts val="3794"/>
              </a:lnSpc>
              <a:buFont typeface="Arial"/>
              <a:buChar char="•"/>
            </a:pPr>
            <a:r>
              <a:rPr lang="en-US" sz="2710">
                <a:solidFill>
                  <a:srgbClr val="FA3343"/>
                </a:solidFill>
                <a:latin typeface="Garet Bold"/>
              </a:rPr>
              <a:t>Evidujte návštěvnost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7703" b="-7703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510960" y="645007"/>
            <a:ext cx="5266080" cy="8996987"/>
            <a:chOff x="0" y="0"/>
            <a:chExt cx="1238082" cy="21152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8082" cy="2115238"/>
            </a:xfrm>
            <a:custGeom>
              <a:avLst/>
              <a:gdLst/>
              <a:ahLst/>
              <a:cxnLst/>
              <a:rect l="l" t="t" r="r" b="b"/>
              <a:pathLst>
                <a:path w="1238082" h="2115238">
                  <a:moveTo>
                    <a:pt x="101440" y="0"/>
                  </a:moveTo>
                  <a:lnTo>
                    <a:pt x="1136642" y="0"/>
                  </a:lnTo>
                  <a:cubicBezTo>
                    <a:pt x="1192666" y="0"/>
                    <a:pt x="1238082" y="45416"/>
                    <a:pt x="1238082" y="101440"/>
                  </a:cubicBezTo>
                  <a:lnTo>
                    <a:pt x="1238082" y="2013797"/>
                  </a:lnTo>
                  <a:cubicBezTo>
                    <a:pt x="1238082" y="2069821"/>
                    <a:pt x="1192666" y="2115238"/>
                    <a:pt x="1136642" y="2115238"/>
                  </a:cubicBezTo>
                  <a:lnTo>
                    <a:pt x="101440" y="2115238"/>
                  </a:lnTo>
                  <a:cubicBezTo>
                    <a:pt x="45416" y="2115238"/>
                    <a:pt x="0" y="2069821"/>
                    <a:pt x="0" y="2013797"/>
                  </a:cubicBezTo>
                  <a:lnTo>
                    <a:pt x="0" y="101440"/>
                  </a:lnTo>
                  <a:cubicBezTo>
                    <a:pt x="0" y="45416"/>
                    <a:pt x="45416" y="0"/>
                    <a:pt x="101440" y="0"/>
                  </a:cubicBezTo>
                  <a:close/>
                </a:path>
              </a:pathLst>
            </a:custGeom>
            <a:solidFill>
              <a:srgbClr val="FFDE59"/>
            </a:solidFill>
            <a:ln w="19050">
              <a:solidFill>
                <a:srgbClr val="31313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00679" y="4231005"/>
            <a:ext cx="6686641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313137"/>
                </a:solidFill>
                <a:latin typeface="Calistoga"/>
              </a:rPr>
              <a:t>Prostor pro vaše dotazy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055" b="-90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6510960" y="645007"/>
            <a:ext cx="5266080" cy="8996987"/>
            <a:chOff x="0" y="0"/>
            <a:chExt cx="1238082" cy="21152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8082" cy="2115238"/>
            </a:xfrm>
            <a:custGeom>
              <a:avLst/>
              <a:gdLst/>
              <a:ahLst/>
              <a:cxnLst/>
              <a:rect l="l" t="t" r="r" b="b"/>
              <a:pathLst>
                <a:path w="1238082" h="2115238">
                  <a:moveTo>
                    <a:pt x="101440" y="0"/>
                  </a:moveTo>
                  <a:lnTo>
                    <a:pt x="1136642" y="0"/>
                  </a:lnTo>
                  <a:cubicBezTo>
                    <a:pt x="1192666" y="0"/>
                    <a:pt x="1238082" y="45416"/>
                    <a:pt x="1238082" y="101440"/>
                  </a:cubicBezTo>
                  <a:lnTo>
                    <a:pt x="1238082" y="2013797"/>
                  </a:lnTo>
                  <a:cubicBezTo>
                    <a:pt x="1238082" y="2069821"/>
                    <a:pt x="1192666" y="2115238"/>
                    <a:pt x="1136642" y="2115238"/>
                  </a:cubicBezTo>
                  <a:lnTo>
                    <a:pt x="101440" y="2115238"/>
                  </a:lnTo>
                  <a:cubicBezTo>
                    <a:pt x="45416" y="2115238"/>
                    <a:pt x="0" y="2069821"/>
                    <a:pt x="0" y="2013797"/>
                  </a:cubicBezTo>
                  <a:lnTo>
                    <a:pt x="0" y="101440"/>
                  </a:lnTo>
                  <a:cubicBezTo>
                    <a:pt x="0" y="45416"/>
                    <a:pt x="45416" y="0"/>
                    <a:pt x="101440" y="0"/>
                  </a:cubicBezTo>
                  <a:close/>
                </a:path>
              </a:pathLst>
            </a:custGeom>
            <a:solidFill>
              <a:srgbClr val="8C52FF"/>
            </a:solidFill>
            <a:ln w="19050">
              <a:solidFill>
                <a:srgbClr val="31313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00679" y="4231005"/>
            <a:ext cx="6686641" cy="200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FFFFFE"/>
                </a:solidFill>
                <a:latin typeface="Calistoga"/>
              </a:rPr>
              <a:t>Děkujeme za pozornost!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31413" y="3484180"/>
            <a:ext cx="3140064" cy="314006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AD02C"/>
            </a:solidFill>
            <a:ln w="9525">
              <a:solidFill>
                <a:srgbClr val="000000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911253" y="3664026"/>
            <a:ext cx="2780385" cy="278037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2500" b="-1250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573968" y="3484180"/>
            <a:ext cx="3140064" cy="314006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AD02C"/>
            </a:solidFill>
            <a:ln w="9525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746455" y="3664026"/>
            <a:ext cx="2780385" cy="2780374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1007" b="-1100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2416619" y="3484180"/>
            <a:ext cx="3140064" cy="314006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AD02C"/>
            </a:solidFill>
            <a:ln w="9525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584983" y="3664026"/>
            <a:ext cx="2780385" cy="2780374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1427" r="-11427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5662438" y="1567245"/>
            <a:ext cx="6963123" cy="1403875"/>
            <a:chOff x="0" y="0"/>
            <a:chExt cx="2138841" cy="4312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38841" cy="431224"/>
            </a:xfrm>
            <a:custGeom>
              <a:avLst/>
              <a:gdLst/>
              <a:ahLst/>
              <a:cxnLst/>
              <a:rect l="l" t="t" r="r" b="b"/>
              <a:pathLst>
                <a:path w="2138841" h="431224">
                  <a:moveTo>
                    <a:pt x="111185" y="0"/>
                  </a:moveTo>
                  <a:lnTo>
                    <a:pt x="2027656" y="0"/>
                  </a:lnTo>
                  <a:cubicBezTo>
                    <a:pt x="2089062" y="0"/>
                    <a:pt x="2138841" y="49779"/>
                    <a:pt x="2138841" y="111185"/>
                  </a:cubicBezTo>
                  <a:lnTo>
                    <a:pt x="2138841" y="320039"/>
                  </a:lnTo>
                  <a:cubicBezTo>
                    <a:pt x="2138841" y="349527"/>
                    <a:pt x="2127127" y="377807"/>
                    <a:pt x="2106275" y="398659"/>
                  </a:cubicBezTo>
                  <a:cubicBezTo>
                    <a:pt x="2085424" y="419510"/>
                    <a:pt x="2057144" y="431224"/>
                    <a:pt x="2027656" y="431224"/>
                  </a:cubicBezTo>
                  <a:lnTo>
                    <a:pt x="111185" y="431224"/>
                  </a:lnTo>
                  <a:cubicBezTo>
                    <a:pt x="49779" y="431224"/>
                    <a:pt x="0" y="381445"/>
                    <a:pt x="0" y="320039"/>
                  </a:cubicBezTo>
                  <a:lnTo>
                    <a:pt x="0" y="111185"/>
                  </a:lnTo>
                  <a:cubicBezTo>
                    <a:pt x="0" y="49779"/>
                    <a:pt x="49779" y="0"/>
                    <a:pt x="111185" y="0"/>
                  </a:cubicBezTo>
                  <a:close/>
                </a:path>
              </a:pathLst>
            </a:custGeom>
            <a:solidFill>
              <a:srgbClr val="8C52FF"/>
            </a:solidFill>
            <a:ln w="19050">
              <a:solidFill>
                <a:srgbClr val="313137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674020" y="1842462"/>
            <a:ext cx="4939960" cy="103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FDFDFD"/>
                </a:solidFill>
                <a:latin typeface="Calistoga"/>
              </a:rPr>
              <a:t>NÁŠ TÝM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34593" y="7097818"/>
            <a:ext cx="3333704" cy="45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6"/>
              </a:lnSpc>
            </a:pPr>
            <a:r>
              <a:rPr lang="en-US" sz="2604">
                <a:solidFill>
                  <a:srgbClr val="313137"/>
                </a:solidFill>
                <a:latin typeface="Garet Bold"/>
              </a:rPr>
              <a:t>Jana Havrdová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477148" y="7097818"/>
            <a:ext cx="3333704" cy="45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6"/>
              </a:lnSpc>
            </a:pPr>
            <a:r>
              <a:rPr lang="en-US" sz="2604">
                <a:solidFill>
                  <a:srgbClr val="313137"/>
                </a:solidFill>
                <a:latin typeface="Garet Bold"/>
              </a:rPr>
              <a:t>Klára Benešová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319703" y="7097818"/>
            <a:ext cx="3333704" cy="45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6"/>
              </a:lnSpc>
            </a:pPr>
            <a:r>
              <a:rPr lang="en-US" sz="2604">
                <a:solidFill>
                  <a:srgbClr val="313137"/>
                </a:solidFill>
                <a:latin typeface="Garet Bold"/>
              </a:rPr>
              <a:t>Martina Kořánová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34593" y="7676915"/>
            <a:ext cx="3333704" cy="55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>
                <a:solidFill>
                  <a:srgbClr val="313137"/>
                </a:solidFill>
                <a:latin typeface="Garet Italics"/>
              </a:rPr>
              <a:t>Prezidentka</a:t>
            </a:r>
          </a:p>
          <a:p>
            <a:pPr algn="ctr">
              <a:lnSpc>
                <a:spcPts val="2200"/>
              </a:lnSpc>
            </a:pPr>
            <a:r>
              <a:rPr lang="en-US" sz="2000">
                <a:solidFill>
                  <a:srgbClr val="313137"/>
                </a:solidFill>
                <a:latin typeface="Garet Italics"/>
              </a:rPr>
              <a:t>Česká komora fitness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77148" y="7676915"/>
            <a:ext cx="3333704" cy="55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>
                <a:solidFill>
                  <a:srgbClr val="313137"/>
                </a:solidFill>
                <a:latin typeface="Garet Italics"/>
              </a:rPr>
              <a:t>Výkonná ředitelka</a:t>
            </a:r>
          </a:p>
          <a:p>
            <a:pPr algn="ctr">
              <a:lnSpc>
                <a:spcPts val="2200"/>
              </a:lnSpc>
            </a:pPr>
            <a:r>
              <a:rPr lang="en-US" sz="2000">
                <a:solidFill>
                  <a:srgbClr val="313137"/>
                </a:solidFill>
                <a:latin typeface="Garet Italics"/>
              </a:rPr>
              <a:t>Česká komora fitness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19703" y="7676915"/>
            <a:ext cx="3333704" cy="55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>
                <a:solidFill>
                  <a:srgbClr val="313137"/>
                </a:solidFill>
                <a:latin typeface="Garet Italics"/>
              </a:rPr>
              <a:t>Výkonná ředitelka </a:t>
            </a:r>
          </a:p>
          <a:p>
            <a:pPr algn="ctr">
              <a:lnSpc>
                <a:spcPts val="2200"/>
              </a:lnSpc>
            </a:pPr>
            <a:r>
              <a:rPr lang="en-US" sz="2000">
                <a:solidFill>
                  <a:srgbClr val="313137"/>
                </a:solidFill>
                <a:latin typeface="Garet Italics"/>
              </a:rPr>
              <a:t>Aktivní ČESKO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" b="-81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57209" y="3762008"/>
            <a:ext cx="5817495" cy="3489994"/>
            <a:chOff x="0" y="0"/>
            <a:chExt cx="1532180" cy="919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2180" cy="919175"/>
            </a:xfrm>
            <a:custGeom>
              <a:avLst/>
              <a:gdLst/>
              <a:ahLst/>
              <a:cxnLst/>
              <a:rect l="l" t="t" r="r" b="b"/>
              <a:pathLst>
                <a:path w="1532180" h="919175">
                  <a:moveTo>
                    <a:pt x="61217" y="0"/>
                  </a:moveTo>
                  <a:lnTo>
                    <a:pt x="1470963" y="0"/>
                  </a:lnTo>
                  <a:cubicBezTo>
                    <a:pt x="1487199" y="0"/>
                    <a:pt x="1502770" y="6450"/>
                    <a:pt x="1514250" y="17930"/>
                  </a:cubicBezTo>
                  <a:cubicBezTo>
                    <a:pt x="1525730" y="29410"/>
                    <a:pt x="1532180" y="44981"/>
                    <a:pt x="1532180" y="61217"/>
                  </a:cubicBezTo>
                  <a:lnTo>
                    <a:pt x="1532180" y="857959"/>
                  </a:lnTo>
                  <a:cubicBezTo>
                    <a:pt x="1532180" y="874194"/>
                    <a:pt x="1525730" y="889765"/>
                    <a:pt x="1514250" y="901245"/>
                  </a:cubicBezTo>
                  <a:cubicBezTo>
                    <a:pt x="1502770" y="912726"/>
                    <a:pt x="1487199" y="919175"/>
                    <a:pt x="1470963" y="919175"/>
                  </a:cubicBezTo>
                  <a:lnTo>
                    <a:pt x="61217" y="919175"/>
                  </a:lnTo>
                  <a:cubicBezTo>
                    <a:pt x="44981" y="919175"/>
                    <a:pt x="29410" y="912726"/>
                    <a:pt x="17930" y="901245"/>
                  </a:cubicBezTo>
                  <a:cubicBezTo>
                    <a:pt x="6450" y="889765"/>
                    <a:pt x="0" y="874194"/>
                    <a:pt x="0" y="857959"/>
                  </a:cubicBezTo>
                  <a:lnTo>
                    <a:pt x="0" y="61217"/>
                  </a:lnTo>
                  <a:cubicBezTo>
                    <a:pt x="0" y="44981"/>
                    <a:pt x="6450" y="29410"/>
                    <a:pt x="17930" y="17930"/>
                  </a:cubicBezTo>
                  <a:cubicBezTo>
                    <a:pt x="29410" y="6450"/>
                    <a:pt x="44981" y="0"/>
                    <a:pt x="61217" y="0"/>
                  </a:cubicBezTo>
                  <a:close/>
                </a:path>
              </a:pathLst>
            </a:custGeom>
            <a:solidFill>
              <a:srgbClr val="FFEADF"/>
            </a:solidFill>
            <a:ln w="19050"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94270" y="4004790"/>
            <a:ext cx="5343374" cy="3005610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865060" y="3200400"/>
            <a:ext cx="7788115" cy="268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9"/>
              </a:lnSpc>
            </a:pPr>
            <a:r>
              <a:rPr lang="en-US" sz="2899" dirty="0" err="1">
                <a:solidFill>
                  <a:srgbClr val="313137"/>
                </a:solidFill>
                <a:latin typeface="Garet"/>
              </a:rPr>
              <a:t>Letošní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dny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otevřených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dveří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fitness center a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dalších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sportovišť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budou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součástí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 Bold"/>
              </a:rPr>
              <a:t>celorepublikové</a:t>
            </a:r>
            <a:r>
              <a:rPr lang="en-US" sz="2899" dirty="0">
                <a:solidFill>
                  <a:srgbClr val="313137"/>
                </a:solidFill>
                <a:latin typeface="Garet Bold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 Bold"/>
              </a:rPr>
              <a:t>kampaně</a:t>
            </a:r>
            <a:r>
              <a:rPr lang="en-US" sz="2899" dirty="0">
                <a:solidFill>
                  <a:srgbClr val="313137"/>
                </a:solidFill>
                <a:latin typeface="Garet Bold"/>
              </a:rPr>
              <a:t> AKTIVNÍ ZÁŘÍ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,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kterou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v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České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republice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"/>
              </a:rPr>
              <a:t>pořádá</a:t>
            </a:r>
            <a:r>
              <a:rPr lang="en-US" sz="2899" dirty="0">
                <a:solidFill>
                  <a:srgbClr val="313137"/>
                </a:solidFill>
                <a:latin typeface="Garet"/>
              </a:rPr>
              <a:t> </a:t>
            </a:r>
            <a:r>
              <a:rPr lang="en-US" sz="2899" dirty="0" err="1">
                <a:solidFill>
                  <a:srgbClr val="313137"/>
                </a:solidFill>
                <a:latin typeface="Garet Bold"/>
              </a:rPr>
              <a:t>Nadační</a:t>
            </a:r>
            <a:r>
              <a:rPr lang="en-US" sz="2899" dirty="0">
                <a:solidFill>
                  <a:srgbClr val="313137"/>
                </a:solidFill>
                <a:latin typeface="Garet Bold"/>
              </a:rPr>
              <a:t> fond </a:t>
            </a:r>
            <a:r>
              <a:rPr lang="en-US" sz="2899" u="sng" dirty="0">
                <a:solidFill>
                  <a:srgbClr val="313137"/>
                </a:solidFill>
                <a:latin typeface="Garet Bold"/>
                <a:hlinkClick r:id="rId3" tooltip="https://www.facebook.com/aktivnicesko?__cft__[0]=AZWtF0YwLFSdKLhXWCSoKQ_2sdmzmCUM7BQBxqAnG-i5yIrOS-lSiKl_phFMJuCp07aWiifjvEWts6IPx6nr_2XcYePmpuLSBPspAbQr2Wb_sGsKO0asjf0xz2veSjIOxapUfqiDsjHdzGWi88jYq4lSXp3t8FZedK2s8PGMx5sUoHVS1OaU4zjgcJLOJdwHQdU&amp;__tn__=-]K-R"/>
              </a:rPr>
              <a:t>Aktivní Česko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0150" y="2242184"/>
            <a:ext cx="4861063" cy="103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313137"/>
                </a:solidFill>
                <a:latin typeface="Calistoga"/>
              </a:rPr>
              <a:t>About Us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29066" r="11637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-463420" y="459180"/>
            <a:ext cx="8665586" cy="2209724"/>
          </a:xfrm>
          <a:custGeom>
            <a:avLst/>
            <a:gdLst/>
            <a:ahLst/>
            <a:cxnLst/>
            <a:rect l="l" t="t" r="r" b="b"/>
            <a:pathLst>
              <a:path w="8665586" h="2209724">
                <a:moveTo>
                  <a:pt x="0" y="0"/>
                </a:moveTo>
                <a:lnTo>
                  <a:pt x="8665586" y="0"/>
                </a:lnTo>
                <a:lnTo>
                  <a:pt x="8665586" y="2209725"/>
                </a:lnTo>
                <a:lnTo>
                  <a:pt x="0" y="2209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25889" y="1017743"/>
            <a:ext cx="9023509" cy="5488530"/>
            <a:chOff x="0" y="0"/>
            <a:chExt cx="12031346" cy="7318039"/>
          </a:xfrm>
        </p:grpSpPr>
        <p:sp>
          <p:nvSpPr>
            <p:cNvPr id="16" name="TextBox 16"/>
            <p:cNvSpPr txBox="1"/>
            <p:nvPr/>
          </p:nvSpPr>
          <p:spPr>
            <a:xfrm rot="-480599">
              <a:off x="983915" y="1019198"/>
              <a:ext cx="10109860" cy="3138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1"/>
                </a:lnSpc>
              </a:pPr>
              <a:r>
                <a:rPr lang="en-US" sz="17101">
                  <a:solidFill>
                    <a:srgbClr val="FAD02C"/>
                  </a:solidFill>
                  <a:latin typeface="Majesty"/>
                </a:rPr>
                <a:t>2023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-589352">
              <a:off x="192080" y="3614303"/>
              <a:ext cx="11690397" cy="2726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30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>
            <a:hlinkClick r:id="rId9" tooltip="https://www.youtube.com/watch?v=p9EdQ0AULRQ"/>
          </p:cNvPr>
          <p:cNvSpPr/>
          <p:nvPr/>
        </p:nvSpPr>
        <p:spPr>
          <a:xfrm>
            <a:off x="15139147" y="7252002"/>
            <a:ext cx="2120153" cy="2120153"/>
          </a:xfrm>
          <a:custGeom>
            <a:avLst/>
            <a:gdLst/>
            <a:ahLst/>
            <a:cxnLst/>
            <a:rect l="l" t="t" r="r" b="b"/>
            <a:pathLst>
              <a:path w="2120153" h="2120153">
                <a:moveTo>
                  <a:pt x="0" y="0"/>
                </a:moveTo>
                <a:lnTo>
                  <a:pt x="2120153" y="0"/>
                </a:lnTo>
                <a:lnTo>
                  <a:pt x="2120153" y="2120153"/>
                </a:lnTo>
                <a:lnTo>
                  <a:pt x="0" y="2120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001547"/>
            <a:ext cx="6283906" cy="628390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78537" t="-25865" r="-73735" b="-1626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8C52FF"/>
            </a:solidFill>
          </p:spPr>
        </p:sp>
      </p:grpSp>
      <p:sp>
        <p:nvSpPr>
          <p:cNvPr id="6" name="Freeform 6">
            <a:hlinkClick r:id="rId4" tooltip="https://www.youtube.com/watch?v=vCLgXh65JoM&amp;t=16s"/>
          </p:cNvPr>
          <p:cNvSpPr/>
          <p:nvPr/>
        </p:nvSpPr>
        <p:spPr>
          <a:xfrm>
            <a:off x="4631023" y="6944397"/>
            <a:ext cx="2120153" cy="2120153"/>
          </a:xfrm>
          <a:custGeom>
            <a:avLst/>
            <a:gdLst/>
            <a:ahLst/>
            <a:cxnLst/>
            <a:rect l="l" t="t" r="r" b="b"/>
            <a:pathLst>
              <a:path w="2120153" h="2120153">
                <a:moveTo>
                  <a:pt x="0" y="0"/>
                </a:moveTo>
                <a:lnTo>
                  <a:pt x="2120153" y="0"/>
                </a:lnTo>
                <a:lnTo>
                  <a:pt x="2120153" y="2120153"/>
                </a:lnTo>
                <a:lnTo>
                  <a:pt x="0" y="2120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161248" y="2106322"/>
            <a:ext cx="9098052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10"/>
              </a:lnSpc>
            </a:pPr>
            <a:r>
              <a:rPr lang="en-US" sz="8100">
                <a:solidFill>
                  <a:srgbClr val="8C52FF"/>
                </a:solidFill>
                <a:latin typeface="Calistoga"/>
              </a:rPr>
              <a:t>Nadační fond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61248" y="4580917"/>
            <a:ext cx="8724619" cy="429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2399" spc="95">
                <a:solidFill>
                  <a:srgbClr val="040404"/>
                </a:solidFill>
                <a:latin typeface="Garet"/>
              </a:rPr>
              <a:t>Aktivní ČESKO je multisektorová platforma, ve které se propojuje řada společností neziskového i ziskového charakteru. Naším cílem je spojit síly, zdroje i možnosti působnosti ke společné propagaci pravidelné fyzické aktivity a aktivního života nejen jako nedílné součásti péče o své vlastní zdraví, ale také významné součásti preventivní i léčebné péče státu.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61248" y="3449347"/>
            <a:ext cx="9098052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10"/>
              </a:lnSpc>
            </a:pPr>
            <a:r>
              <a:rPr lang="en-US" sz="8100">
                <a:solidFill>
                  <a:srgbClr val="FAD02C"/>
                </a:solidFill>
                <a:latin typeface="Calistoga"/>
              </a:rPr>
              <a:t>Aktivní ČESKO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99405" y="420723"/>
            <a:ext cx="5536875" cy="1750977"/>
          </a:xfrm>
          <a:custGeom>
            <a:avLst/>
            <a:gdLst/>
            <a:ahLst/>
            <a:cxnLst/>
            <a:rect l="l" t="t" r="r" b="b"/>
            <a:pathLst>
              <a:path w="5536875" h="1750977">
                <a:moveTo>
                  <a:pt x="0" y="0"/>
                </a:moveTo>
                <a:lnTo>
                  <a:pt x="5536874" y="0"/>
                </a:lnTo>
                <a:lnTo>
                  <a:pt x="5536874" y="1750977"/>
                </a:lnTo>
                <a:lnTo>
                  <a:pt x="0" y="1750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30486" y="2933700"/>
            <a:ext cx="7278197" cy="662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EuropeActive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Národní sportovní agentura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Český olympijský výbor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Česká školní inspekce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Státní zdravotní ústav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Oborová zdravotní pojišťovna zaměstnanců bank, pojišťoven a stavebnictví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Česká asociace preventivní kardiologie ČKS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Česká aliance pro kardiovaskulární onemocnění, z.s.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Česká společnost tělovýchovného lékařství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FTVS UK Praha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Asociace psychologů sportu ČR</a:t>
            </a:r>
          </a:p>
          <a:p>
            <a:pPr marL="512180" lvl="1" indent="-256090">
              <a:lnSpc>
                <a:spcPts val="2846"/>
              </a:lnSpc>
              <a:buFont typeface="Arial"/>
              <a:buChar char="•"/>
            </a:pPr>
            <a:r>
              <a:rPr lang="en-US" sz="2372">
                <a:solidFill>
                  <a:srgbClr val="1F335C"/>
                </a:solidFill>
                <a:latin typeface="Garet"/>
              </a:rPr>
              <a:t>Zdeňka Němečková Crkvenjaš, poslankyně Parlamentu ČR, lékařka</a:t>
            </a:r>
          </a:p>
          <a:p>
            <a:pPr>
              <a:lnSpc>
                <a:spcPts val="2390"/>
              </a:lnSpc>
              <a:spcBef>
                <a:spcPct val="0"/>
              </a:spcBef>
            </a:pPr>
            <a:endParaRPr lang="en-US" sz="2372">
              <a:solidFill>
                <a:srgbClr val="1F335C"/>
              </a:solidFill>
              <a:latin typeface="Gare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323294" y="2933700"/>
            <a:ext cx="6593715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Tom Philipp, poslanec Parlamentu ČR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Martina Ochodnická, poslankyně Parlamentu ČR, pedagožka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Michaela Šebelová, poslankyně Parlamentu ČR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Czech Tourism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Iniciativa Česko se hýbe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Certifikovaná McKenzie klinika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Svaz učitelů tance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Lokomoce z.s. 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Asociace školních sportovních klubů</a:t>
            </a:r>
          </a:p>
          <a:p>
            <a:pPr marL="511685" lvl="1" indent="-255842">
              <a:lnSpc>
                <a:spcPts val="2844"/>
              </a:lnSpc>
              <a:buFont typeface="Arial"/>
              <a:buChar char="•"/>
            </a:pPr>
            <a:r>
              <a:rPr lang="en-US" sz="2370">
                <a:solidFill>
                  <a:srgbClr val="1F335C"/>
                </a:solidFill>
                <a:latin typeface="Garet"/>
              </a:rPr>
              <a:t>Český občanský spolek proti plicním nemocem (ČOPN)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0486" y="1372411"/>
            <a:ext cx="10673549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10"/>
              </a:lnSpc>
            </a:pPr>
            <a:r>
              <a:rPr lang="en-US" sz="8100">
                <a:solidFill>
                  <a:srgbClr val="8C52FF"/>
                </a:solidFill>
                <a:latin typeface="Calistoga"/>
              </a:rPr>
              <a:t>Odborní partneři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12851" b="-128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43459" y="3245836"/>
            <a:ext cx="3875064" cy="4998115"/>
            <a:chOff x="0" y="0"/>
            <a:chExt cx="2623191" cy="33834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8C52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020703" y="3826684"/>
            <a:ext cx="2720576" cy="1575899"/>
            <a:chOff x="0" y="0"/>
            <a:chExt cx="3627434" cy="210119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367" r="1367"/>
            <a:stretch>
              <a:fillRect/>
            </a:stretch>
          </p:blipFill>
          <p:spPr>
            <a:xfrm>
              <a:off x="0" y="0"/>
              <a:ext cx="3627434" cy="210119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728052" y="3245836"/>
            <a:ext cx="3875064" cy="4998115"/>
            <a:chOff x="0" y="0"/>
            <a:chExt cx="2623191" cy="33834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FAD02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305296" y="3826684"/>
            <a:ext cx="2720576" cy="1575899"/>
            <a:chOff x="0" y="0"/>
            <a:chExt cx="3627434" cy="210119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1367" r="1367"/>
            <a:stretch>
              <a:fillRect/>
            </a:stretch>
          </p:blipFill>
          <p:spPr>
            <a:xfrm>
              <a:off x="0" y="0"/>
              <a:ext cx="3627434" cy="210119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5166651" y="3245836"/>
            <a:ext cx="3875064" cy="4998115"/>
            <a:chOff x="0" y="0"/>
            <a:chExt cx="2623191" cy="33834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FAD02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744751" y="3826684"/>
            <a:ext cx="2720576" cy="1575899"/>
            <a:chOff x="0" y="0"/>
            <a:chExt cx="3627434" cy="210119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 t="6610" b="6610"/>
            <a:stretch>
              <a:fillRect/>
            </a:stretch>
          </p:blipFill>
          <p:spPr>
            <a:xfrm>
              <a:off x="0" y="0"/>
              <a:ext cx="3627434" cy="210119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680874" y="3245836"/>
            <a:ext cx="3875064" cy="4998115"/>
            <a:chOff x="0" y="0"/>
            <a:chExt cx="2623191" cy="33834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8C52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326075" y="3826684"/>
            <a:ext cx="2720576" cy="1575899"/>
            <a:chOff x="0" y="0"/>
            <a:chExt cx="3627434" cy="210119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 t="49223"/>
            <a:stretch>
              <a:fillRect/>
            </a:stretch>
          </p:blipFill>
          <p:spPr>
            <a:xfrm>
              <a:off x="0" y="0"/>
              <a:ext cx="3627434" cy="2101199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9720044" y="6147001"/>
            <a:ext cx="3321894" cy="95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10"/>
              </a:lnSpc>
              <a:spcBef>
                <a:spcPct val="0"/>
              </a:spcBef>
            </a:pPr>
            <a:r>
              <a:rPr lang="en-US" sz="2930" spc="117">
                <a:solidFill>
                  <a:srgbClr val="F2F2F0"/>
                </a:solidFill>
                <a:latin typeface="Montserrat Semi-Bold"/>
              </a:rPr>
              <a:t>#BEACTIVEDAY 2023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04637" y="6146983"/>
            <a:ext cx="3321894" cy="950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6"/>
              </a:lnSpc>
              <a:spcBef>
                <a:spcPct val="0"/>
              </a:spcBef>
            </a:pPr>
            <a:r>
              <a:rPr lang="en-US" sz="2927" spc="117">
                <a:solidFill>
                  <a:srgbClr val="F2F2F0"/>
                </a:solidFill>
                <a:latin typeface="Montserrat Semi-Bold"/>
              </a:rPr>
              <a:t>#BEACTIVE CHALLENGE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44091" y="6147001"/>
            <a:ext cx="3321894" cy="950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6"/>
              </a:lnSpc>
              <a:spcBef>
                <a:spcPct val="0"/>
              </a:spcBef>
            </a:pPr>
            <a:r>
              <a:rPr lang="en-US" sz="2927" spc="117">
                <a:solidFill>
                  <a:srgbClr val="F2F2F0"/>
                </a:solidFill>
                <a:latin typeface="Montserrat Semi-Bold"/>
              </a:rPr>
              <a:t>ROZJEDEM TO NA ŽOFÍNĚ!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7459" y="5875290"/>
            <a:ext cx="3321894" cy="190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6"/>
              </a:lnSpc>
              <a:spcBef>
                <a:spcPct val="0"/>
              </a:spcBef>
            </a:pPr>
            <a:r>
              <a:rPr lang="en-US" sz="2927" spc="117">
                <a:solidFill>
                  <a:srgbClr val="F2F2F0"/>
                </a:solidFill>
                <a:latin typeface="Montserrat Semi-Bold"/>
              </a:rPr>
              <a:t>PREZENTACE AKTIVIT V POSLANECKÉ SNĚMOVNĚ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527986" y="8748776"/>
            <a:ext cx="10167848" cy="1076742"/>
            <a:chOff x="0" y="0"/>
            <a:chExt cx="4966961" cy="52598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66961" cy="525985"/>
            </a:xfrm>
            <a:custGeom>
              <a:avLst/>
              <a:gdLst/>
              <a:ahLst/>
              <a:cxnLst/>
              <a:rect l="l" t="t" r="r" b="b"/>
              <a:pathLst>
                <a:path w="4966961" h="525985">
                  <a:moveTo>
                    <a:pt x="4763761" y="0"/>
                  </a:moveTo>
                  <a:lnTo>
                    <a:pt x="0" y="0"/>
                  </a:lnTo>
                  <a:lnTo>
                    <a:pt x="203200" y="525985"/>
                  </a:lnTo>
                  <a:lnTo>
                    <a:pt x="4966961" y="525985"/>
                  </a:lnTo>
                  <a:lnTo>
                    <a:pt x="4763761" y="0"/>
                  </a:lnTo>
                  <a:close/>
                </a:path>
              </a:pathLst>
            </a:custGeom>
            <a:solidFill>
              <a:srgbClr val="FCFEFD">
                <a:alpha val="85882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9525"/>
              <a:ext cx="609600" cy="619125"/>
            </a:xfrm>
            <a:prstGeom prst="rect">
              <a:avLst/>
            </a:prstGeom>
          </p:spPr>
          <p:txBody>
            <a:bodyPr lIns="60960" tIns="60960" rIns="60960" bIns="60960" rtlCol="0" anchor="ctr"/>
            <a:lstStyle/>
            <a:p>
              <a:pPr algn="ctr">
                <a:lnSpc>
                  <a:spcPts val="8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77276" y="8891368"/>
            <a:ext cx="1641443" cy="730442"/>
          </a:xfrm>
          <a:custGeom>
            <a:avLst/>
            <a:gdLst/>
            <a:ahLst/>
            <a:cxnLst/>
            <a:rect l="l" t="t" r="r" b="b"/>
            <a:pathLst>
              <a:path w="1641443" h="730442">
                <a:moveTo>
                  <a:pt x="0" y="0"/>
                </a:moveTo>
                <a:lnTo>
                  <a:pt x="1641444" y="0"/>
                </a:lnTo>
                <a:lnTo>
                  <a:pt x="1641444" y="730443"/>
                </a:lnTo>
                <a:lnTo>
                  <a:pt x="0" y="730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977564" y="8857960"/>
            <a:ext cx="2530981" cy="797259"/>
          </a:xfrm>
          <a:custGeom>
            <a:avLst/>
            <a:gdLst/>
            <a:ahLst/>
            <a:cxnLst/>
            <a:rect l="l" t="t" r="r" b="b"/>
            <a:pathLst>
              <a:path w="2530981" h="797259">
                <a:moveTo>
                  <a:pt x="0" y="0"/>
                </a:moveTo>
                <a:lnTo>
                  <a:pt x="2530980" y="0"/>
                </a:lnTo>
                <a:lnTo>
                  <a:pt x="2530980" y="797259"/>
                </a:lnTo>
                <a:lnTo>
                  <a:pt x="0" y="797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734320" y="8919074"/>
            <a:ext cx="3132531" cy="736145"/>
          </a:xfrm>
          <a:custGeom>
            <a:avLst/>
            <a:gdLst/>
            <a:ahLst/>
            <a:cxnLst/>
            <a:rect l="l" t="t" r="r" b="b"/>
            <a:pathLst>
              <a:path w="3132531" h="736145">
                <a:moveTo>
                  <a:pt x="0" y="0"/>
                </a:moveTo>
                <a:lnTo>
                  <a:pt x="3132532" y="0"/>
                </a:lnTo>
                <a:lnTo>
                  <a:pt x="3132532" y="736145"/>
                </a:lnTo>
                <a:lnTo>
                  <a:pt x="0" y="7361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075389" y="1209675"/>
            <a:ext cx="10137222" cy="103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8C52FF"/>
                </a:solidFill>
                <a:latin typeface="Calistoga"/>
              </a:rPr>
              <a:t>Co chystáme?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869</Words>
  <Application>Microsoft Macintosh PowerPoint</Application>
  <PresentationFormat>Vlastní</PresentationFormat>
  <Paragraphs>125</Paragraphs>
  <Slides>25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6" baseType="lpstr">
      <vt:lpstr>Calibri</vt:lpstr>
      <vt:lpstr>League Spartan</vt:lpstr>
      <vt:lpstr>Calistoga</vt:lpstr>
      <vt:lpstr>Garet Bold Italics</vt:lpstr>
      <vt:lpstr>Garet</vt:lpstr>
      <vt:lpstr>Arial</vt:lpstr>
      <vt:lpstr>Majesty</vt:lpstr>
      <vt:lpstr>Garet Italics</vt:lpstr>
      <vt:lpstr>Montserrat Semi-Bold</vt:lpstr>
      <vt:lpstr>Garet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Vítejte na workshopu #beactive day</dc:title>
  <cp:lastModifiedBy>Klára Benešová</cp:lastModifiedBy>
  <cp:revision>4</cp:revision>
  <dcterms:created xsi:type="dcterms:W3CDTF">2006-08-16T00:00:00Z</dcterms:created>
  <dcterms:modified xsi:type="dcterms:W3CDTF">2023-08-17T13:10:39Z</dcterms:modified>
  <dc:identifier>DAFrs2_pyFo</dc:identifier>
</cp:coreProperties>
</file>