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7" r:id="rId1"/>
    <p:sldMasterId id="2147483688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24384000" cy="13716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elvetica Neue" panose="020B0604020202020204" charset="0"/>
      <p:regular r:id="rId35"/>
      <p:bold r:id="rId36"/>
      <p:italic r:id="rId37"/>
      <p:boldItalic r:id="rId38"/>
    </p:embeddedFont>
    <p:embeddedFont>
      <p:font typeface="Helvetica Neue Light" panose="020B0604020202020204" charset="0"/>
      <p:regular r:id="rId39"/>
      <p:bold r:id="rId40"/>
      <p:italic r:id="rId41"/>
      <p:boldItalic r:id="rId42"/>
    </p:embeddedFont>
    <p:embeddedFont>
      <p:font typeface="Poppins" panose="00000500000000000000" pitchFamily="2" charset="0"/>
      <p:regular r:id="rId43"/>
      <p:bold r:id="rId44"/>
      <p:italic r:id="rId45"/>
      <p:boldItalic r:id="rId46"/>
    </p:embeddedFont>
    <p:embeddedFont>
      <p:font typeface="Poppins Light" panose="00000400000000000000" pitchFamily="2" charset="0"/>
      <p:regular r:id="rId47"/>
      <p:bold r:id="rId48"/>
      <p:italic r:id="rId49"/>
      <p:boldItalic r:id="rId50"/>
    </p:embeddedFont>
    <p:embeddedFont>
      <p:font typeface="Poppins Medium" panose="00000600000000000000" pitchFamily="2" charset="0"/>
      <p:regular r:id="rId51"/>
      <p:bold r:id="rId52"/>
      <p:italic r:id="rId53"/>
      <p:boldItalic r:id="rId54"/>
    </p:embeddedFont>
    <p:embeddedFont>
      <p:font typeface="Poppins SemiBold" panose="00000700000000000000" pitchFamily="2" charset="0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3F030A-1871-400F-A616-169A39F98924}">
  <a:tblStyle styleId="{B23F030A-1871-400F-A616-169A39F989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000035"/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4421F-3F95-49FB-88DA-F421614E7FF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97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3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8cbd1ed8d0_0_3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g28cbd1ed8d0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8cbd1ed8d0_0_5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300"/>
          </a:p>
        </p:txBody>
      </p:sp>
      <p:sp>
        <p:nvSpPr>
          <p:cNvPr id="300" name="Google Shape;300;g28cbd1ed8d0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8cbd1ed8d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8cbd1ed8d0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REACH STOP CLOSE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 strategies – creating images that are identifiable.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Increased purchase intent – especially if the BMI aligns.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1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Aspirational – often linked with products – concept being that by buying a product you associate with the image.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588335de82_0_1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g2588335de82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588335de82_0_1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g2588335de82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8cbd1ed8d0_0_1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28cbd1ed8d0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90945219bc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>
              <a:spcBef>
                <a:spcPts val="3200"/>
              </a:spcBef>
              <a:spcAft>
                <a:spcPts val="0"/>
              </a:spcAft>
            </a:pPr>
            <a:r>
              <a:rPr lang="en-US" sz="1800" b="0" i="0" u="sng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This has been leveraged successfully across park run - </a:t>
            </a:r>
            <a:endParaRPr lang="en-US" sz="800" b="0" dirty="0">
              <a:effectLst/>
            </a:endParaRPr>
          </a:p>
          <a:p>
            <a:pPr rtl="0">
              <a:spcBef>
                <a:spcPts val="3200"/>
              </a:spcBef>
              <a:spcAft>
                <a:spcPts val="0"/>
              </a:spcAft>
            </a:pPr>
            <a:r>
              <a:rPr lang="en-US" sz="1800" b="0" i="0" u="sng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Forming groups based around social identity - more engagement with </a:t>
            </a:r>
            <a:r>
              <a:rPr lang="en-US" sz="1800" b="0" i="0" u="sng" dirty="0" err="1">
                <a:solidFill>
                  <a:srgbClr val="000000"/>
                </a:solidFill>
                <a:effectLst/>
                <a:latin typeface="Helvetica Neue" panose="020B0604020202020204" charset="0"/>
              </a:rPr>
              <a:t>programmes</a:t>
            </a:r>
            <a:r>
              <a:rPr lang="en-US" sz="1800" b="0" i="0" u="sng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, increase the positive and negative influence of social norms. </a:t>
            </a:r>
            <a:endParaRPr lang="en-US" sz="800" b="0" dirty="0">
              <a:effectLst/>
            </a:endParaRPr>
          </a:p>
          <a:p>
            <a:pPr rtl="0">
              <a:spcBef>
                <a:spcPts val="3200"/>
              </a:spcBef>
              <a:spcAft>
                <a:spcPts val="0"/>
              </a:spcAft>
            </a:pPr>
            <a:r>
              <a:rPr lang="en-US" sz="1800" b="0" i="0" u="sng" dirty="0">
                <a:solidFill>
                  <a:srgbClr val="000000"/>
                </a:solidFill>
                <a:effectLst/>
                <a:latin typeface="Helvetica Neue" panose="020B0604020202020204" charset="0"/>
              </a:rPr>
              <a:t>Football fans ++</a:t>
            </a:r>
            <a:endParaRPr lang="en-US" sz="800" b="0" dirty="0">
              <a:effectLst/>
            </a:endParaRPr>
          </a:p>
          <a:p>
            <a:r>
              <a:rPr lang="en-US" sz="800" dirty="0"/>
              <a:t>THE STRONGER PEOPLE IDENTIIFY WITH THE SOCIAL GROUP THE MORE THEY ARE INFLUENCED BY IT!</a:t>
            </a:r>
          </a:p>
          <a:p>
            <a:br>
              <a:rPr lang="en-US" sz="800" dirty="0"/>
            </a:br>
            <a:endParaRPr sz="1000" u="sng" dirty="0">
              <a:solidFill>
                <a:schemeClr val="dk1"/>
              </a:solidFill>
            </a:endParaRPr>
          </a:p>
        </p:txBody>
      </p:sp>
      <p:sp>
        <p:nvSpPr>
          <p:cNvPr id="349" name="Google Shape;349;g290945219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588335de82_0_20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370" name="Google Shape;370;g2588335de82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90945219bc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  <p:sp>
        <p:nvSpPr>
          <p:cNvPr id="377" name="Google Shape;377;g290945219b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8cbd1ed8d0_0_5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7" name="Google Shape;387;g28cbd1ed8d0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8cbd1ed8d0_0_1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5" name="Google Shape;395;g28cbd1ed8d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55e397bef6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55e397bef6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5a9ce446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6" name="Google Shape;406;g25a9ce4467a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8cbd1ed8d0_0_5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g28cbd1ed8d0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588335de8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588335de8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588335de82_0_2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g2588335de8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55af8648b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7813" y="1143000"/>
            <a:ext cx="59823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g255af8648b3_0_81:notes"/>
          <p:cNvSpPr txBox="1">
            <a:spLocks noGrp="1"/>
          </p:cNvSpPr>
          <p:nvPr>
            <p:ph type="body" idx="1"/>
          </p:nvPr>
        </p:nvSpPr>
        <p:spPr>
          <a:xfrm>
            <a:off x="685802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t" anchorCtr="0">
            <a:noAutofit/>
          </a:bodyPr>
          <a:lstStyle/>
          <a:p>
            <a:pPr marL="25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38" name="Google Shape;438;g255af8648b3_0_81:notes"/>
          <p:cNvSpPr txBox="1">
            <a:spLocks noGrp="1"/>
          </p:cNvSpPr>
          <p:nvPr>
            <p:ph type="sldNum" idx="12"/>
          </p:nvPr>
        </p:nvSpPr>
        <p:spPr>
          <a:xfrm>
            <a:off x="3884620" y="8685214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00" tIns="46750" rIns="93500" bIns="467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400"/>
              <a:t>24</a:t>
            </a:fld>
            <a:endParaRPr sz="14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588335de82_0_2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3" name="Google Shape;463;g2588335de82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588335de8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588335de8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55e397bef6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55e397bef6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909d12510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909d12510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TED talks and materials.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Examples include new years resolutions.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Not switching bank accounts for charges – sunk costs.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8cbd1ed8d0_0_4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300" dirty="0"/>
              <a:t>Quicker – national govt sports organisation – elite and participation and public health. </a:t>
            </a:r>
            <a:endParaRPr sz="1300" dirty="0"/>
          </a:p>
        </p:txBody>
      </p:sp>
      <p:sp>
        <p:nvSpPr>
          <p:cNvPr id="251" name="Google Shape;251;g28cbd1ed8d0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4b27aa94a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" name="Google Shape;260;g24b27aa94a0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588335de8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g2588335de82_0_1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8cbd1ed8d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8cbd1ed8d0_0_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u="sng" dirty="0">
                <a:solidFill>
                  <a:schemeClr val="dk1"/>
                </a:solidFill>
              </a:rPr>
              <a:t>Emphasise support experience – effort to maintain engagement.</a:t>
            </a:r>
          </a:p>
          <a:p>
            <a:pPr marL="0" lvl="0" indent="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u="sng" dirty="0">
                <a:solidFill>
                  <a:schemeClr val="dk1"/>
                </a:solidFill>
              </a:rPr>
              <a:t>Need to feel welcome </a:t>
            </a:r>
          </a:p>
          <a:p>
            <a:pPr marL="0" lvl="0" indent="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 u="sng" dirty="0">
                <a:solidFill>
                  <a:schemeClr val="dk1"/>
                </a:solidFill>
              </a:rPr>
              <a:t>Significant results – 95% / 99% certainty. </a:t>
            </a:r>
            <a:endParaRPr sz="1200" u="sng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90945219b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g290945219bc_0_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2d9e4005ad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0" name="Google Shape;290;g22d9e4005a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hoto" type="tx">
  <p:cSld name="TITLE_AND_BODY"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>
            <a:spLocks noGrp="1"/>
          </p:cNvSpPr>
          <p:nvPr>
            <p:ph type="pic" idx="2"/>
          </p:nvPr>
        </p:nvSpPr>
        <p:spPr>
          <a:xfrm>
            <a:off x="-685800" y="-6146800"/>
            <a:ext cx="34201100" cy="20089980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1295400" y="4384675"/>
            <a:ext cx="21869401" cy="4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1"/>
          </p:nvPr>
        </p:nvSpPr>
        <p:spPr>
          <a:xfrm>
            <a:off x="1295400" y="9268776"/>
            <a:ext cx="21869401" cy="1422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6350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400"/>
              <a:buChar char="•"/>
              <a:defRPr sz="6400"/>
            </a:lvl1pPr>
            <a:lvl2pPr marL="914400" lvl="1" indent="-584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Char char="•"/>
              <a:defRPr sz="56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4pPr>
            <a:lvl5pPr marL="2286000" lvl="4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5pPr>
            <a:lvl6pPr marL="2743200" lvl="5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6pPr>
            <a:lvl7pPr marL="3200400" lvl="6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7pPr>
            <a:lvl8pPr marL="3657600" lvl="7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8pPr>
            <a:lvl9pPr marL="4114800" lvl="8" indent="-482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Char char="•"/>
              <a:defRPr sz="4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Calibri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2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 rot="5400000">
            <a:off x="7840662" y="-2513012"/>
            <a:ext cx="8702676" cy="2103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 rot="5400000">
            <a:off x="14266862" y="3913188"/>
            <a:ext cx="11623676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 rot="5400000">
            <a:off x="3598862" y="-1192212"/>
            <a:ext cx="11623676" cy="15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84200" rtl="0">
              <a:spcBef>
                <a:spcPts val="2000"/>
              </a:spcBef>
              <a:spcAft>
                <a:spcPts val="0"/>
              </a:spcAft>
              <a:buSzPts val="5600"/>
              <a:buChar char="•"/>
              <a:defRPr/>
            </a:lvl1pPr>
            <a:lvl2pPr marL="914400" lvl="1" indent="-533400" rtl="0">
              <a:spcBef>
                <a:spcPts val="1000"/>
              </a:spcBef>
              <a:spcAft>
                <a:spcPts val="0"/>
              </a:spcAft>
              <a:buSzPts val="4800"/>
              <a:buChar char="•"/>
              <a:defRPr/>
            </a:lvl2pPr>
            <a:lvl3pPr marL="1371600" lvl="2" indent="-482600" rtl="0">
              <a:spcBef>
                <a:spcPts val="1000"/>
              </a:spcBef>
              <a:spcAft>
                <a:spcPts val="0"/>
              </a:spcAft>
              <a:buSzPts val="4000"/>
              <a:buChar char="•"/>
              <a:defRPr/>
            </a:lvl3pPr>
            <a:lvl4pPr marL="1828800" lvl="3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4pPr>
            <a:lvl5pPr marL="2286000" lvl="4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5pPr>
            <a:lvl6pPr marL="2743200" lvl="5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Dark">
  <p:cSld name="CUSTOM_1_1">
    <p:bg>
      <p:bgPr>
        <a:solidFill>
          <a:srgbClr val="2A2A2A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1163467" y="1419733"/>
            <a:ext cx="20720100" cy="141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100"/>
              <a:buNone/>
              <a:defRPr sz="6900" b="1"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1"/>
          </p:nvPr>
        </p:nvSpPr>
        <p:spPr>
          <a:xfrm>
            <a:off x="1163467" y="3949667"/>
            <a:ext cx="21007200" cy="883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1pPr>
            <a:lvl2pPr marL="914400" lvl="1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2pPr>
            <a:lvl3pPr marL="1371600" lvl="2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3pPr>
            <a:lvl4pPr marL="1828800" lvl="3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4pPr>
            <a:lvl5pPr marL="2286000" lvl="4" indent="-50165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5pPr>
            <a:lvl6pPr marL="2743200" lvl="5" indent="-50165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6pPr>
            <a:lvl7pPr marL="3200400" lvl="6" indent="-50165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7pPr>
            <a:lvl8pPr marL="3657600" lvl="7" indent="-50165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8pPr>
            <a:lvl9pPr marL="4114800" lvl="8" indent="-501650" rtl="0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4300"/>
              <a:buChar char="•"/>
              <a:defRPr sz="4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84200" rtl="0">
              <a:spcBef>
                <a:spcPts val="2000"/>
              </a:spcBef>
              <a:spcAft>
                <a:spcPts val="0"/>
              </a:spcAft>
              <a:buSzPts val="5600"/>
              <a:buChar char="•"/>
              <a:defRPr/>
            </a:lvl1pPr>
            <a:lvl2pPr marL="914400" lvl="1" indent="-533400" rtl="0">
              <a:spcBef>
                <a:spcPts val="1000"/>
              </a:spcBef>
              <a:spcAft>
                <a:spcPts val="0"/>
              </a:spcAft>
              <a:buSzPts val="4800"/>
              <a:buChar char="•"/>
              <a:defRPr/>
            </a:lvl2pPr>
            <a:lvl3pPr marL="1371600" lvl="2" indent="-482600" rtl="0">
              <a:spcBef>
                <a:spcPts val="1000"/>
              </a:spcBef>
              <a:spcAft>
                <a:spcPts val="0"/>
              </a:spcAft>
              <a:buSzPts val="4000"/>
              <a:buChar char="•"/>
              <a:defRPr/>
            </a:lvl3pPr>
            <a:lvl4pPr marL="1828800" lvl="3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4pPr>
            <a:lvl5pPr marL="2286000" lvl="4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5pPr>
            <a:lvl6pPr marL="2743200" lvl="5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6pPr>
            <a:lvl7pPr marL="3200400" lvl="6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7pPr>
            <a:lvl8pPr marL="3657600" lvl="7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8pPr>
            <a:lvl9pPr marL="4114800" lvl="8" indent="-457200" rtl="0">
              <a:spcBef>
                <a:spcPts val="1000"/>
              </a:spcBef>
              <a:spcAft>
                <a:spcPts val="0"/>
              </a:spcAft>
              <a:buSzPts val="36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OBJECT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ftr" idx="11"/>
          </p:nvPr>
        </p:nvSpPr>
        <p:spPr>
          <a:xfrm>
            <a:off x="8290560" y="12755880"/>
            <a:ext cx="7803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dt" idx="10"/>
          </p:nvPr>
        </p:nvSpPr>
        <p:spPr>
          <a:xfrm>
            <a:off x="1219200" y="12755880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23154658" y="12328128"/>
            <a:ext cx="33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508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508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508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508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508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508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508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508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508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508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ctrTitle"/>
          </p:nvPr>
        </p:nvSpPr>
        <p:spPr>
          <a:xfrm>
            <a:off x="831222" y="1985533"/>
            <a:ext cx="22721700" cy="54735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900"/>
              <a:buNone/>
              <a:defRPr sz="13900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subTitle" idx="1"/>
          </p:nvPr>
        </p:nvSpPr>
        <p:spPr>
          <a:xfrm>
            <a:off x="831200" y="7557667"/>
            <a:ext cx="22721700" cy="21135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831200" y="5735600"/>
            <a:ext cx="22721700" cy="2244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295400" y="12955885"/>
            <a:ext cx="21869401" cy="429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2"/>
          </p:nvPr>
        </p:nvSpPr>
        <p:spPr>
          <a:xfrm>
            <a:off x="1295400" y="3543455"/>
            <a:ext cx="21869401" cy="69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3"/>
          </p:nvPr>
        </p:nvSpPr>
        <p:spPr>
          <a:xfrm>
            <a:off x="1295400" y="5118100"/>
            <a:ext cx="21869401" cy="7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715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5715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5715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5715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571500" algn="l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1" cy="177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Calibri"/>
              <a:buNone/>
              <a:defRPr sz="10000" b="0" i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body" idx="2"/>
          </p:nvPr>
        </p:nvSpPr>
        <p:spPr>
          <a:xfrm>
            <a:off x="12886400" y="3073267"/>
            <a:ext cx="10666500" cy="91104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 sz="3700"/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831200" y="1481600"/>
            <a:ext cx="7488000" cy="20151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831200" y="3705600"/>
            <a:ext cx="7488000" cy="8478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1pPr>
            <a:lvl2pPr marL="914400" lvl="1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2pPr>
            <a:lvl3pPr marL="1371600" lvl="2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3pPr>
            <a:lvl4pPr marL="1828800" lvl="3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4pPr>
            <a:lvl5pPr marL="2286000" lvl="4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5pPr>
            <a:lvl6pPr marL="2743200" lvl="5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6pPr>
            <a:lvl7pPr marL="3200400" lvl="6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/>
            </a:lvl7pPr>
            <a:lvl8pPr marL="3657600" lvl="7" indent="-431800" rtl="0"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/>
            </a:lvl8pPr>
            <a:lvl9pPr marL="4114800" lvl="8" indent="-431800" rtl="0"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/>
            </a:lvl9pPr>
          </a:lstStyle>
          <a:p>
            <a:endParaRPr/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>
            <a:spLocks noGrp="1"/>
          </p:cNvSpPr>
          <p:nvPr>
            <p:ph type="title"/>
          </p:nvPr>
        </p:nvSpPr>
        <p:spPr>
          <a:xfrm>
            <a:off x="1307333" y="1200400"/>
            <a:ext cx="16980900" cy="109089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2pPr>
            <a:lvl3pPr lvl="2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3pPr>
            <a:lvl4pPr lvl="3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4pPr>
            <a:lvl5pPr lvl="4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5pPr>
            <a:lvl6pPr lvl="5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6pPr>
            <a:lvl7pPr lvl="6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7pPr>
            <a:lvl8pPr lvl="7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8pPr>
            <a:lvl9pPr lvl="8" rtl="0">
              <a:spcBef>
                <a:spcPts val="0"/>
              </a:spcBef>
              <a:spcAft>
                <a:spcPts val="0"/>
              </a:spcAft>
              <a:buSzPts val="12800"/>
              <a:buNone/>
              <a:defRPr sz="128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/>
          <p:nvPr/>
        </p:nvSpPr>
        <p:spPr>
          <a:xfrm>
            <a:off x="12192000" y="-333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708000" y="3288467"/>
            <a:ext cx="10787100" cy="39528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200"/>
              <a:buNone/>
              <a:defRPr sz="11200"/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subTitle" idx="1"/>
          </p:nvPr>
        </p:nvSpPr>
        <p:spPr>
          <a:xfrm>
            <a:off x="708000" y="7474867"/>
            <a:ext cx="10787100" cy="32937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2"/>
          </p:nvPr>
        </p:nvSpPr>
        <p:spPr>
          <a:xfrm>
            <a:off x="13172000" y="1930867"/>
            <a:ext cx="10232100" cy="98535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533400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>
            <a:spLocks noGrp="1"/>
          </p:cNvSpPr>
          <p:nvPr>
            <p:ph type="body" idx="1"/>
          </p:nvPr>
        </p:nvSpPr>
        <p:spPr>
          <a:xfrm>
            <a:off x="831200" y="11281533"/>
            <a:ext cx="15996900" cy="1613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</a:lstStyle>
          <a:p>
            <a:endParaRPr/>
          </a:p>
        </p:txBody>
      </p:sp>
      <p:sp>
        <p:nvSpPr>
          <p:cNvPr id="144" name="Google Shape;144;p28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9"/>
          <p:cNvSpPr txBox="1">
            <a:spLocks noGrp="1"/>
          </p:cNvSpPr>
          <p:nvPr>
            <p:ph type="title" hasCustomPrompt="1"/>
          </p:nvPr>
        </p:nvSpPr>
        <p:spPr>
          <a:xfrm>
            <a:off x="831200" y="2949667"/>
            <a:ext cx="22721700" cy="5235900"/>
          </a:xfrm>
          <a:prstGeom prst="rect">
            <a:avLst/>
          </a:prstGeom>
        </p:spPr>
        <p:txBody>
          <a:bodyPr spcFirstLastPara="1" wrap="square" lIns="243800" tIns="243800" rIns="243800" bIns="24380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0"/>
              <a:buNone/>
              <a:defRPr sz="32000"/>
            </a:lvl9pPr>
          </a:lstStyle>
          <a:p>
            <a:r>
              <a:t>xx%</a:t>
            </a:r>
          </a:p>
        </p:txBody>
      </p:sp>
      <p:sp>
        <p:nvSpPr>
          <p:cNvPr id="147" name="Google Shape;147;p29"/>
          <p:cNvSpPr txBox="1">
            <a:spLocks noGrp="1"/>
          </p:cNvSpPr>
          <p:nvPr>
            <p:ph type="body" idx="1"/>
          </p:nvPr>
        </p:nvSpPr>
        <p:spPr>
          <a:xfrm>
            <a:off x="831200" y="8405933"/>
            <a:ext cx="22721700" cy="34689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 algn="ctr" rtl="0">
              <a:spcBef>
                <a:spcPts val="0"/>
              </a:spcBef>
              <a:spcAft>
                <a:spcPts val="0"/>
              </a:spcAft>
              <a:buSzPts val="4800"/>
              <a:buChar char="●"/>
              <a:defRPr/>
            </a:lvl1pPr>
            <a:lvl2pPr marL="914400" lvl="1" indent="-463550" algn="ctr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algn="ctr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algn="ctr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algn="ctr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algn="ctr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algn="ctr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algn="ctr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algn="ctr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_1"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title"/>
          </p:nvPr>
        </p:nvSpPr>
        <p:spPr>
          <a:xfrm>
            <a:off x="1778000" y="3493866"/>
            <a:ext cx="208281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6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1"/>
          <p:cNvSpPr txBox="1">
            <a:spLocks noGrp="1"/>
          </p:cNvSpPr>
          <p:nvPr>
            <p:ph type="subTitle" idx="1"/>
          </p:nvPr>
        </p:nvSpPr>
        <p:spPr>
          <a:xfrm>
            <a:off x="1895467" y="7067400"/>
            <a:ext cx="12382500" cy="1492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 b="1">
                <a:solidFill>
                  <a:srgbClr val="EAD2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1"/>
          <p:cNvSpPr txBox="1"/>
          <p:nvPr/>
        </p:nvSpPr>
        <p:spPr>
          <a:xfrm>
            <a:off x="1974533" y="2719467"/>
            <a:ext cx="48969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31"/>
          <p:cNvSpPr txBox="1">
            <a:spLocks noGrp="1"/>
          </p:cNvSpPr>
          <p:nvPr>
            <p:ph type="body" idx="2"/>
          </p:nvPr>
        </p:nvSpPr>
        <p:spPr>
          <a:xfrm>
            <a:off x="2025800" y="2668200"/>
            <a:ext cx="4896900" cy="774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●"/>
              <a:defRPr sz="3700">
                <a:solidFill>
                  <a:srgbClr val="FFFFFF"/>
                </a:solidFill>
              </a:defRPr>
            </a:lvl1pPr>
            <a:lvl2pPr marL="914400" lvl="1" indent="-463550" rtl="0">
              <a:spcBef>
                <a:spcPts val="320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FFFFFF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body" idx="1"/>
          </p:nvPr>
        </p:nvSpPr>
        <p:spPr>
          <a:xfrm>
            <a:off x="1295400" y="12955885"/>
            <a:ext cx="21869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body" idx="2"/>
          </p:nvPr>
        </p:nvSpPr>
        <p:spPr>
          <a:xfrm>
            <a:off x="1295400" y="3543455"/>
            <a:ext cx="21869700" cy="6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rmAutofit/>
          </a:bodyPr>
          <a:lstStyle>
            <a:lvl1pPr marL="457200" lvl="0" indent="-3492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body" idx="3"/>
          </p:nvPr>
        </p:nvSpPr>
        <p:spPr>
          <a:xfrm>
            <a:off x="1295400" y="5118100"/>
            <a:ext cx="21869700" cy="71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rmAutofit/>
          </a:bodyPr>
          <a:lstStyle>
            <a:lvl1pPr marL="457200" lvl="0" indent="-5651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5651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5651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5651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5651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300"/>
              <a:buChar char="•"/>
              <a:defRPr sz="5300" b="0" i="0" u="sng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700" cy="1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00"/>
              <a:buFont typeface="Calibri"/>
              <a:buNone/>
              <a:defRPr sz="10100" b="0" i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25" rIns="91400" bIns="457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t" anchorCtr="0">
            <a:normAutofit/>
          </a:bodyPr>
          <a:lstStyle>
            <a:lvl1pPr marL="457200" lvl="0" indent="-46355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  <a:defRPr/>
            </a:lvl1pPr>
            <a:lvl2pPr marL="914400" lvl="1" indent="-4635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700"/>
              <a:buChar char="○"/>
              <a:defRPr/>
            </a:lvl2pPr>
            <a:lvl3pPr marL="1371600" lvl="2" indent="-4635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700"/>
              <a:buChar char="■"/>
              <a:defRPr/>
            </a:lvl3pPr>
            <a:lvl4pPr marL="1828800" lvl="3" indent="-4635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  <a:defRPr/>
            </a:lvl4pPr>
            <a:lvl5pPr marL="2286000" lvl="4" indent="-4635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700"/>
              <a:buChar char="○"/>
              <a:defRPr/>
            </a:lvl5pPr>
            <a:lvl6pPr marL="2743200" lvl="5" indent="-4635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700"/>
              <a:buChar char="■"/>
              <a:defRPr/>
            </a:lvl6pPr>
            <a:lvl7pPr marL="3200400" lvl="6" indent="-4635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700"/>
              <a:buChar char="●"/>
              <a:defRPr/>
            </a:lvl7pPr>
            <a:lvl8pPr marL="3657600" lvl="7" indent="-46355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3700"/>
              <a:buChar char="○"/>
              <a:defRPr/>
            </a:lvl8pPr>
            <a:lvl9pPr marL="4114800" lvl="8" indent="-463550" algn="l" rtl="0">
              <a:lnSpc>
                <a:spcPct val="9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37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dt" idx="10"/>
          </p:nvPr>
        </p:nvSpPr>
        <p:spPr>
          <a:xfrm>
            <a:off x="16764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167" name="Google Shape;167;p33"/>
          <p:cNvSpPr txBox="1">
            <a:spLocks noGrp="1"/>
          </p:cNvSpPr>
          <p:nvPr>
            <p:ph type="ftr" idx="11"/>
          </p:nvPr>
        </p:nvSpPr>
        <p:spPr>
          <a:xfrm>
            <a:off x="8077200" y="12712700"/>
            <a:ext cx="8229600" cy="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168" name="Google Shape;168;p33"/>
          <p:cNvSpPr txBox="1">
            <a:spLocks noGrp="1"/>
          </p:cNvSpPr>
          <p:nvPr>
            <p:ph type="sldNum" idx="12"/>
          </p:nvPr>
        </p:nvSpPr>
        <p:spPr>
          <a:xfrm>
            <a:off x="17221200" y="12712700"/>
            <a:ext cx="5486400" cy="7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">
  <p:cSld name="CUSTOM_1">
    <p:bg>
      <p:bgPr>
        <a:solidFill>
          <a:srgbClr val="F3F3F3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4"/>
          <p:cNvSpPr txBox="1">
            <a:spLocks noGrp="1"/>
          </p:cNvSpPr>
          <p:nvPr>
            <p:ph type="title"/>
          </p:nvPr>
        </p:nvSpPr>
        <p:spPr>
          <a:xfrm>
            <a:off x="1163467" y="1419733"/>
            <a:ext cx="20720100" cy="1413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0100"/>
              <a:buNone/>
              <a:defRPr sz="69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body" idx="1"/>
          </p:nvPr>
        </p:nvSpPr>
        <p:spPr>
          <a:xfrm>
            <a:off x="1163467" y="3949667"/>
            <a:ext cx="21007200" cy="88320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01650" rtl="0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1pPr>
            <a:lvl2pPr marL="914400" lvl="1" indent="-501650" rtl="0">
              <a:spcBef>
                <a:spcPts val="3200"/>
              </a:spcBef>
              <a:spcAft>
                <a:spcPts val="0"/>
              </a:spcAft>
              <a:buSzPts val="4300"/>
              <a:buChar char="○"/>
              <a:defRPr sz="4300"/>
            </a:lvl2pPr>
            <a:lvl3pPr marL="1371600" lvl="2" indent="-501650" rtl="0">
              <a:spcBef>
                <a:spcPts val="3200"/>
              </a:spcBef>
              <a:spcAft>
                <a:spcPts val="0"/>
              </a:spcAft>
              <a:buSzPts val="4300"/>
              <a:buChar char="■"/>
              <a:defRPr sz="4300"/>
            </a:lvl3pPr>
            <a:lvl4pPr marL="1828800" lvl="3" indent="-501650" rtl="0">
              <a:spcBef>
                <a:spcPts val="3200"/>
              </a:spcBef>
              <a:spcAft>
                <a:spcPts val="0"/>
              </a:spcAft>
              <a:buSzPts val="4300"/>
              <a:buChar char="●"/>
              <a:defRPr sz="4300"/>
            </a:lvl4pPr>
            <a:lvl5pPr marL="2286000" lvl="4" indent="-501650" rtl="0">
              <a:spcBef>
                <a:spcPts val="3200"/>
              </a:spcBef>
              <a:spcAft>
                <a:spcPts val="0"/>
              </a:spcAft>
              <a:buSzPts val="4300"/>
              <a:buChar char="○"/>
              <a:defRPr sz="4300"/>
            </a:lvl5pPr>
            <a:lvl6pPr marL="2743200" lvl="5" indent="-501650" rtl="0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6pPr>
            <a:lvl7pPr marL="3200400" lvl="6" indent="-501650" rtl="0">
              <a:spcBef>
                <a:spcPts val="0"/>
              </a:spcBef>
              <a:spcAft>
                <a:spcPts val="0"/>
              </a:spcAft>
              <a:buSzPts val="4300"/>
              <a:buChar char="●"/>
              <a:defRPr sz="4300"/>
            </a:lvl7pPr>
            <a:lvl8pPr marL="3657600" lvl="7" indent="-501650" rtl="0">
              <a:spcBef>
                <a:spcPts val="0"/>
              </a:spcBef>
              <a:spcAft>
                <a:spcPts val="0"/>
              </a:spcAft>
              <a:buSzPts val="4300"/>
              <a:buChar char="○"/>
              <a:defRPr sz="4300"/>
            </a:lvl8pPr>
            <a:lvl9pPr marL="4114800" lvl="8" indent="-501650" rtl="0">
              <a:spcBef>
                <a:spcPts val="0"/>
              </a:spcBef>
              <a:spcAft>
                <a:spcPts val="0"/>
              </a:spcAft>
              <a:buSzPts val="4300"/>
              <a:buChar char="■"/>
              <a:defRPr sz="4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CUSTOM_2">
    <p:bg>
      <p:bgPr>
        <a:solidFill>
          <a:srgbClr val="EFD15D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5"/>
          <p:cNvSpPr txBox="1">
            <a:spLocks noGrp="1"/>
          </p:cNvSpPr>
          <p:nvPr>
            <p:ph type="title"/>
          </p:nvPr>
        </p:nvSpPr>
        <p:spPr>
          <a:xfrm>
            <a:off x="2134400" y="6590733"/>
            <a:ext cx="10973700" cy="13191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 sz="80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5"/>
          <p:cNvSpPr txBox="1">
            <a:spLocks noGrp="1"/>
          </p:cNvSpPr>
          <p:nvPr>
            <p:ph type="subTitle" idx="1"/>
          </p:nvPr>
        </p:nvSpPr>
        <p:spPr>
          <a:xfrm>
            <a:off x="2134400" y="8061333"/>
            <a:ext cx="8560800" cy="7671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Helvetica Neue Light"/>
              <a:buNone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bg>
      <p:bgPr>
        <a:solidFill>
          <a:srgbClr val="F3F3F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6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6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- Dark">
  <p:cSld name="CUSTOM_1_1">
    <p:bg>
      <p:bgPr>
        <a:solidFill>
          <a:srgbClr val="2A2A2A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>
            <a:spLocks noGrp="1"/>
          </p:cNvSpPr>
          <p:nvPr>
            <p:ph type="title"/>
          </p:nvPr>
        </p:nvSpPr>
        <p:spPr>
          <a:xfrm>
            <a:off x="1163467" y="1419733"/>
            <a:ext cx="20720100" cy="1413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100"/>
              <a:buNone/>
              <a:defRPr sz="6900" b="1"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body" idx="1"/>
          </p:nvPr>
        </p:nvSpPr>
        <p:spPr>
          <a:xfrm>
            <a:off x="1163467" y="3949667"/>
            <a:ext cx="21007200" cy="88320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●"/>
              <a:defRPr sz="4300">
                <a:solidFill>
                  <a:srgbClr val="FFFFFF"/>
                </a:solidFill>
              </a:defRPr>
            </a:lvl1pPr>
            <a:lvl2pPr marL="914400" lvl="1" indent="-501650" rtl="0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4300"/>
              <a:buChar char="○"/>
              <a:defRPr sz="4300">
                <a:solidFill>
                  <a:srgbClr val="FFFFFF"/>
                </a:solidFill>
              </a:defRPr>
            </a:lvl2pPr>
            <a:lvl3pPr marL="1371600" lvl="2" indent="-501650" rtl="0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4300"/>
              <a:buChar char="■"/>
              <a:defRPr sz="4300">
                <a:solidFill>
                  <a:srgbClr val="FFFFFF"/>
                </a:solidFill>
              </a:defRPr>
            </a:lvl3pPr>
            <a:lvl4pPr marL="1828800" lvl="3" indent="-501650" rtl="0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4300"/>
              <a:buChar char="●"/>
              <a:defRPr sz="4300">
                <a:solidFill>
                  <a:srgbClr val="FFFFFF"/>
                </a:solidFill>
              </a:defRPr>
            </a:lvl4pPr>
            <a:lvl5pPr marL="2286000" lvl="4" indent="-501650" rtl="0">
              <a:spcBef>
                <a:spcPts val="3200"/>
              </a:spcBef>
              <a:spcAft>
                <a:spcPts val="0"/>
              </a:spcAft>
              <a:buClr>
                <a:srgbClr val="FFFFFF"/>
              </a:buClr>
              <a:buSzPts val="4300"/>
              <a:buChar char="○"/>
              <a:defRPr sz="4300">
                <a:solidFill>
                  <a:srgbClr val="FFFFFF"/>
                </a:solidFill>
              </a:defRPr>
            </a:lvl5pPr>
            <a:lvl6pPr marL="2743200" lvl="5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■"/>
              <a:defRPr sz="4300">
                <a:solidFill>
                  <a:srgbClr val="FFFFFF"/>
                </a:solidFill>
              </a:defRPr>
            </a:lvl6pPr>
            <a:lvl7pPr marL="3200400" lvl="6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●"/>
              <a:defRPr sz="4300">
                <a:solidFill>
                  <a:srgbClr val="FFFFFF"/>
                </a:solidFill>
              </a:defRPr>
            </a:lvl7pPr>
            <a:lvl8pPr marL="3657600" lvl="7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○"/>
              <a:defRPr sz="4300">
                <a:solidFill>
                  <a:srgbClr val="FFFFFF"/>
                </a:solidFill>
              </a:defRPr>
            </a:lvl8pPr>
            <a:lvl9pPr marL="4114800" lvl="8" indent="-5016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Char char="■"/>
              <a:defRPr sz="4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1">
  <p:cSld name="CUSTOM">
    <p:bg>
      <p:bgPr>
        <a:solidFill>
          <a:srgbClr val="EFD15D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>
            <a:spLocks noGrp="1"/>
          </p:cNvSpPr>
          <p:nvPr>
            <p:ph type="title"/>
          </p:nvPr>
        </p:nvSpPr>
        <p:spPr>
          <a:xfrm>
            <a:off x="2134400" y="6590733"/>
            <a:ext cx="10973700" cy="13191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 sz="8000" b="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1"/>
          </p:nvPr>
        </p:nvSpPr>
        <p:spPr>
          <a:xfrm>
            <a:off x="2134400" y="8061333"/>
            <a:ext cx="8560800" cy="7671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Helvetica Neue Light"/>
              <a:buNone/>
              <a:defRPr sz="37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ack 1">
  <p:cSld name="CUSTOM_2_1">
    <p:bg>
      <p:bgPr>
        <a:solidFill>
          <a:srgbClr val="2A2A2A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 txBox="1">
            <a:spLocks noGrp="1"/>
          </p:cNvSpPr>
          <p:nvPr>
            <p:ph type="title"/>
          </p:nvPr>
        </p:nvSpPr>
        <p:spPr>
          <a:xfrm>
            <a:off x="4996800" y="6590733"/>
            <a:ext cx="10973700" cy="13191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None/>
              <a:defRPr sz="8000" b="1"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9"/>
          <p:cNvSpPr txBox="1">
            <a:spLocks noGrp="1"/>
          </p:cNvSpPr>
          <p:nvPr>
            <p:ph type="subTitle" idx="1"/>
          </p:nvPr>
        </p:nvSpPr>
        <p:spPr>
          <a:xfrm>
            <a:off x="4996800" y="9024267"/>
            <a:ext cx="8560800" cy="7671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Helvetica Neue Light"/>
              <a:buNone/>
              <a:defRPr sz="3700">
                <a:solidFill>
                  <a:srgbClr val="F3F3F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39"/>
          <p:cNvSpPr/>
          <p:nvPr/>
        </p:nvSpPr>
        <p:spPr>
          <a:xfrm>
            <a:off x="-177400" y="6680200"/>
            <a:ext cx="3251100" cy="3251100"/>
          </a:xfrm>
          <a:prstGeom prst="ellipse">
            <a:avLst/>
          </a:prstGeom>
          <a:solidFill>
            <a:srgbClr val="DFBF43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87" name="Google Shape;187;p39"/>
          <p:cNvGrpSpPr/>
          <p:nvPr/>
        </p:nvGrpSpPr>
        <p:grpSpPr>
          <a:xfrm rot="10800000">
            <a:off x="-177431" y="3054298"/>
            <a:ext cx="3538844" cy="3484110"/>
            <a:chOff x="-402975" y="3760925"/>
            <a:chExt cx="1327050" cy="1306525"/>
          </a:xfrm>
        </p:grpSpPr>
        <p:sp>
          <p:nvSpPr>
            <p:cNvPr id="188" name="Google Shape;188;p39"/>
            <p:cNvSpPr/>
            <p:nvPr/>
          </p:nvSpPr>
          <p:spPr>
            <a:xfrm>
              <a:off x="-295125" y="3760925"/>
              <a:ext cx="1219200" cy="1219200"/>
            </a:xfrm>
            <a:prstGeom prst="ellipse">
              <a:avLst/>
            </a:prstGeom>
            <a:solidFill>
              <a:srgbClr val="DFBF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39"/>
            <p:cNvSpPr/>
            <p:nvPr/>
          </p:nvSpPr>
          <p:spPr>
            <a:xfrm>
              <a:off x="-402975" y="4367250"/>
              <a:ext cx="1326900" cy="700200"/>
            </a:xfrm>
            <a:prstGeom prst="rect">
              <a:avLst/>
            </a:prstGeom>
            <a:solidFill>
              <a:srgbClr val="2A2A2A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39"/>
          <p:cNvGrpSpPr/>
          <p:nvPr/>
        </p:nvGrpSpPr>
        <p:grpSpPr>
          <a:xfrm>
            <a:off x="-2100472" y="9666774"/>
            <a:ext cx="7097323" cy="3562188"/>
            <a:chOff x="-135875" y="3494646"/>
            <a:chExt cx="2661463" cy="1335804"/>
          </a:xfrm>
        </p:grpSpPr>
        <p:grpSp>
          <p:nvGrpSpPr>
            <p:cNvPr id="191" name="Google Shape;191;p39"/>
            <p:cNvGrpSpPr/>
            <p:nvPr/>
          </p:nvGrpSpPr>
          <p:grpSpPr>
            <a:xfrm rot="-5400000">
              <a:off x="1208800" y="3509275"/>
              <a:ext cx="1327050" cy="1306525"/>
              <a:chOff x="-402975" y="3760925"/>
              <a:chExt cx="1327050" cy="1306525"/>
            </a:xfrm>
          </p:grpSpPr>
          <p:sp>
            <p:nvSpPr>
              <p:cNvPr id="192" name="Google Shape;192;p39"/>
              <p:cNvSpPr/>
              <p:nvPr/>
            </p:nvSpPr>
            <p:spPr>
              <a:xfrm>
                <a:off x="-295125" y="3760925"/>
                <a:ext cx="1219200" cy="1219200"/>
              </a:xfrm>
              <a:prstGeom prst="ellipse">
                <a:avLst/>
              </a:prstGeom>
              <a:solidFill>
                <a:srgbClr val="DFBF43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93" name="Google Shape;193;p39"/>
              <p:cNvSpPr/>
              <p:nvPr/>
            </p:nvSpPr>
            <p:spPr>
              <a:xfrm>
                <a:off x="-402975" y="4367250"/>
                <a:ext cx="1326900" cy="700200"/>
              </a:xfrm>
              <a:prstGeom prst="rect">
                <a:avLst/>
              </a:pr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39"/>
            <p:cNvGrpSpPr/>
            <p:nvPr/>
          </p:nvGrpSpPr>
          <p:grpSpPr>
            <a:xfrm rot="5400000" flipH="1">
              <a:off x="-154742" y="3513513"/>
              <a:ext cx="1335804" cy="1298070"/>
              <a:chOff x="-402970" y="3760925"/>
              <a:chExt cx="1327045" cy="1306563"/>
            </a:xfrm>
          </p:grpSpPr>
          <p:sp>
            <p:nvSpPr>
              <p:cNvPr id="195" name="Google Shape;195;p39"/>
              <p:cNvSpPr/>
              <p:nvPr/>
            </p:nvSpPr>
            <p:spPr>
              <a:xfrm>
                <a:off x="-295125" y="3760925"/>
                <a:ext cx="1219200" cy="1219200"/>
              </a:xfrm>
              <a:prstGeom prst="ellipse">
                <a:avLst/>
              </a:prstGeom>
              <a:solidFill>
                <a:srgbClr val="DFBF43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96" name="Google Shape;196;p39"/>
              <p:cNvSpPr/>
              <p:nvPr/>
            </p:nvSpPr>
            <p:spPr>
              <a:xfrm>
                <a:off x="-402970" y="4298288"/>
                <a:ext cx="1326900" cy="769200"/>
              </a:xfrm>
              <a:prstGeom prst="rect">
                <a:avLst/>
              </a:pr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ack">
  <p:cSld name="CUSTOM_2_2">
    <p:bg>
      <p:bgPr>
        <a:solidFill>
          <a:srgbClr val="2A2A2A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0"/>
          <p:cNvSpPr txBox="1">
            <a:spLocks noGrp="1"/>
          </p:cNvSpPr>
          <p:nvPr>
            <p:ph type="title"/>
          </p:nvPr>
        </p:nvSpPr>
        <p:spPr>
          <a:xfrm>
            <a:off x="4996800" y="6590733"/>
            <a:ext cx="10973700" cy="13191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None/>
              <a:defRPr sz="8000">
                <a:solidFill>
                  <a:srgbClr val="FFFFF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5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0"/>
          <p:cNvSpPr txBox="1">
            <a:spLocks noGrp="1"/>
          </p:cNvSpPr>
          <p:nvPr>
            <p:ph type="subTitle" idx="1"/>
          </p:nvPr>
        </p:nvSpPr>
        <p:spPr>
          <a:xfrm>
            <a:off x="4996800" y="8061333"/>
            <a:ext cx="8560800" cy="7671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Font typeface="Helvetica Neue Light"/>
              <a:buNone/>
              <a:defRPr sz="3700">
                <a:solidFill>
                  <a:srgbClr val="F3F3F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0"/>
          <p:cNvSpPr/>
          <p:nvPr/>
        </p:nvSpPr>
        <p:spPr>
          <a:xfrm>
            <a:off x="-177400" y="6680200"/>
            <a:ext cx="3251100" cy="3251100"/>
          </a:xfrm>
          <a:prstGeom prst="ellipse">
            <a:avLst/>
          </a:prstGeom>
          <a:solidFill>
            <a:srgbClr val="DFBF43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01" name="Google Shape;201;p40"/>
          <p:cNvGrpSpPr/>
          <p:nvPr/>
        </p:nvGrpSpPr>
        <p:grpSpPr>
          <a:xfrm rot="10800000">
            <a:off x="-177431" y="3054298"/>
            <a:ext cx="3538844" cy="3484110"/>
            <a:chOff x="-402975" y="3760925"/>
            <a:chExt cx="1327050" cy="1306525"/>
          </a:xfrm>
        </p:grpSpPr>
        <p:sp>
          <p:nvSpPr>
            <p:cNvPr id="202" name="Google Shape;202;p40"/>
            <p:cNvSpPr/>
            <p:nvPr/>
          </p:nvSpPr>
          <p:spPr>
            <a:xfrm>
              <a:off x="-295125" y="3760925"/>
              <a:ext cx="1219200" cy="1219200"/>
            </a:xfrm>
            <a:prstGeom prst="ellipse">
              <a:avLst/>
            </a:prstGeom>
            <a:solidFill>
              <a:srgbClr val="DFBF4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00"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3" name="Google Shape;203;p40"/>
            <p:cNvSpPr/>
            <p:nvPr/>
          </p:nvSpPr>
          <p:spPr>
            <a:xfrm>
              <a:off x="-402975" y="4367250"/>
              <a:ext cx="1326900" cy="700200"/>
            </a:xfrm>
            <a:prstGeom prst="rect">
              <a:avLst/>
            </a:prstGeom>
            <a:solidFill>
              <a:srgbClr val="2A2A2A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40"/>
          <p:cNvGrpSpPr/>
          <p:nvPr/>
        </p:nvGrpSpPr>
        <p:grpSpPr>
          <a:xfrm>
            <a:off x="-2100472" y="9666774"/>
            <a:ext cx="7097323" cy="3562188"/>
            <a:chOff x="-135875" y="3494646"/>
            <a:chExt cx="2661463" cy="1335804"/>
          </a:xfrm>
        </p:grpSpPr>
        <p:grpSp>
          <p:nvGrpSpPr>
            <p:cNvPr id="205" name="Google Shape;205;p40"/>
            <p:cNvGrpSpPr/>
            <p:nvPr/>
          </p:nvGrpSpPr>
          <p:grpSpPr>
            <a:xfrm rot="-5400000">
              <a:off x="1208800" y="3509275"/>
              <a:ext cx="1327050" cy="1306525"/>
              <a:chOff x="-402975" y="3760925"/>
              <a:chExt cx="1327050" cy="1306525"/>
            </a:xfrm>
          </p:grpSpPr>
          <p:sp>
            <p:nvSpPr>
              <p:cNvPr id="206" name="Google Shape;206;p40"/>
              <p:cNvSpPr/>
              <p:nvPr/>
            </p:nvSpPr>
            <p:spPr>
              <a:xfrm>
                <a:off x="-295125" y="3760925"/>
                <a:ext cx="1219200" cy="1219200"/>
              </a:xfrm>
              <a:prstGeom prst="ellipse">
                <a:avLst/>
              </a:prstGeom>
              <a:solidFill>
                <a:srgbClr val="DFBF43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07" name="Google Shape;207;p40"/>
              <p:cNvSpPr/>
              <p:nvPr/>
            </p:nvSpPr>
            <p:spPr>
              <a:xfrm>
                <a:off x="-402975" y="4367250"/>
                <a:ext cx="1326900" cy="700200"/>
              </a:xfrm>
              <a:prstGeom prst="rect">
                <a:avLst/>
              </a:pr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40"/>
            <p:cNvGrpSpPr/>
            <p:nvPr/>
          </p:nvGrpSpPr>
          <p:grpSpPr>
            <a:xfrm rot="5400000" flipH="1">
              <a:off x="-154742" y="3513513"/>
              <a:ext cx="1335804" cy="1298070"/>
              <a:chOff x="-402970" y="3760925"/>
              <a:chExt cx="1327045" cy="1306563"/>
            </a:xfrm>
          </p:grpSpPr>
          <p:sp>
            <p:nvSpPr>
              <p:cNvPr id="209" name="Google Shape;209;p40"/>
              <p:cNvSpPr/>
              <p:nvPr/>
            </p:nvSpPr>
            <p:spPr>
              <a:xfrm>
                <a:off x="-295125" y="3760925"/>
                <a:ext cx="1219200" cy="1219200"/>
              </a:xfrm>
              <a:prstGeom prst="ellipse">
                <a:avLst/>
              </a:prstGeom>
              <a:solidFill>
                <a:srgbClr val="DFBF43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6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210" name="Google Shape;210;p40"/>
              <p:cNvSpPr/>
              <p:nvPr/>
            </p:nvSpPr>
            <p:spPr>
              <a:xfrm>
                <a:off x="-402970" y="4298288"/>
                <a:ext cx="1326900" cy="769200"/>
              </a:xfrm>
              <a:prstGeom prst="rect">
                <a:avLst/>
              </a:pr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1">
  <p:cSld name="TITLE_2">
    <p:bg>
      <p:bgPr>
        <a:solidFill>
          <a:schemeClr val="dk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1"/>
          <p:cNvSpPr txBox="1">
            <a:spLocks noGrp="1"/>
          </p:cNvSpPr>
          <p:nvPr>
            <p:ph type="title"/>
          </p:nvPr>
        </p:nvSpPr>
        <p:spPr>
          <a:xfrm>
            <a:off x="1778000" y="3493866"/>
            <a:ext cx="20828100" cy="3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1"/>
          <p:cNvSpPr txBox="1">
            <a:spLocks noGrp="1"/>
          </p:cNvSpPr>
          <p:nvPr>
            <p:ph type="sldNum" idx="12"/>
          </p:nvPr>
        </p:nvSpPr>
        <p:spPr>
          <a:xfrm>
            <a:off x="11959031" y="13081000"/>
            <a:ext cx="4536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20000"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1"/>
          <p:cNvSpPr txBox="1">
            <a:spLocks noGrp="1"/>
          </p:cNvSpPr>
          <p:nvPr>
            <p:ph type="subTitle" idx="1"/>
          </p:nvPr>
        </p:nvSpPr>
        <p:spPr>
          <a:xfrm>
            <a:off x="1895467" y="7067400"/>
            <a:ext cx="12382500" cy="14928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 b="1">
                <a:solidFill>
                  <a:srgbClr val="EAD27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1"/>
          <p:cNvSpPr txBox="1"/>
          <p:nvPr/>
        </p:nvSpPr>
        <p:spPr>
          <a:xfrm>
            <a:off x="1974533" y="2719467"/>
            <a:ext cx="48969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2"/>
          </p:nvPr>
        </p:nvSpPr>
        <p:spPr>
          <a:xfrm>
            <a:off x="2025800" y="2668200"/>
            <a:ext cx="4896900" cy="774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4635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Char char="●"/>
              <a:defRPr sz="3700">
                <a:solidFill>
                  <a:srgbClr val="FFFFFF"/>
                </a:solidFill>
              </a:defRPr>
            </a:lvl1pPr>
            <a:lvl2pPr marL="914400" lvl="1" indent="-463550" rtl="0">
              <a:spcBef>
                <a:spcPts val="3200"/>
              </a:spcBef>
              <a:spcAft>
                <a:spcPts val="0"/>
              </a:spcAft>
              <a:buSzPts val="3700"/>
              <a:buChar char="○"/>
              <a:defRPr/>
            </a:lvl2pPr>
            <a:lvl3pPr marL="1371600" lvl="2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3pPr>
            <a:lvl4pPr marL="1828800" lvl="3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4pPr>
            <a:lvl5pPr marL="2286000" lvl="4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5pPr>
            <a:lvl6pPr marL="2743200" lvl="5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6pPr>
            <a:lvl7pPr marL="3200400" lvl="6" indent="-463550" rtl="0">
              <a:spcBef>
                <a:spcPts val="0"/>
              </a:spcBef>
              <a:spcAft>
                <a:spcPts val="0"/>
              </a:spcAft>
              <a:buSzPts val="3700"/>
              <a:buChar char="●"/>
              <a:defRPr/>
            </a:lvl7pPr>
            <a:lvl8pPr marL="3657600" lvl="7" indent="-463550" rtl="0">
              <a:spcBef>
                <a:spcPts val="0"/>
              </a:spcBef>
              <a:spcAft>
                <a:spcPts val="0"/>
              </a:spcAft>
              <a:buSzPts val="3700"/>
              <a:buChar char="○"/>
              <a:defRPr/>
            </a:lvl8pPr>
            <a:lvl9pPr marL="4114800" lvl="8" indent="-463550" rtl="0">
              <a:spcBef>
                <a:spcPts val="0"/>
              </a:spcBef>
              <a:spcAft>
                <a:spcPts val="0"/>
              </a:spcAft>
              <a:buSzPts val="3700"/>
              <a:buChar char="■"/>
              <a:defRPr/>
            </a:lvl9pPr>
          </a:lstStyle>
          <a:p>
            <a:endParaRPr/>
          </a:p>
        </p:txBody>
      </p:sp>
      <p:pic>
        <p:nvPicPr>
          <p:cNvPr id="217" name="Google Shape;217;p41" descr="Behaviouralist_Logo_White-03.png"/>
          <p:cNvPicPr preferRelativeResize="0"/>
          <p:nvPr/>
        </p:nvPicPr>
        <p:blipFill rotWithShape="1">
          <a:blip r:embed="rId2">
            <a:alphaModFix/>
          </a:blip>
          <a:srcRect t="26145" b="38157"/>
          <a:stretch/>
        </p:blipFill>
        <p:spPr>
          <a:xfrm>
            <a:off x="542937" y="12313043"/>
            <a:ext cx="3124201" cy="7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3048000" y="2244726"/>
            <a:ext cx="18288001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1"/>
          </p:nvPr>
        </p:nvSpPr>
        <p:spPr>
          <a:xfrm>
            <a:off x="3048000" y="7204076"/>
            <a:ext cx="18288001" cy="331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/>
            </a:lvl2pPr>
            <a:lvl3pPr lvl="2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4pPr>
            <a:lvl5pPr lvl="4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1663700" y="3419477"/>
            <a:ext cx="21031199" cy="570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Calibri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1663700" y="9178927"/>
            <a:ext cx="21031199" cy="3000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88888"/>
              </a:buClr>
              <a:buSzPts val="4800"/>
              <a:buNone/>
              <a:defRPr sz="4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000"/>
              <a:buNone/>
              <a:defRPr sz="4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 sz="3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79576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5pPr>
            <a:lvl6pPr marL="2743200" lvl="5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6pPr>
            <a:lvl7pPr marL="3200400" lvl="6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7pPr>
            <a:lvl8pPr marL="3657600" lvl="7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8pPr>
            <a:lvl9pPr marL="4114800" lvl="8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  <a:defRPr sz="8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84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831200" y="1186733"/>
            <a:ext cx="227217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None/>
              <a:defRPr sz="7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"/>
          </p:nvPr>
        </p:nvSpPr>
        <p:spPr>
          <a:xfrm>
            <a:off x="831200" y="3073267"/>
            <a:ext cx="227217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rmAutofit/>
          </a:bodyPr>
          <a:lstStyle>
            <a:lvl1pPr marL="457200" lvl="0" indent="-533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Char char="●"/>
              <a:defRPr sz="4800">
                <a:solidFill>
                  <a:schemeClr val="dk2"/>
                </a:solidFill>
              </a:defRPr>
            </a:lvl1pPr>
            <a:lvl2pPr marL="914400" lvl="1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2pPr>
            <a:lvl3pPr marL="1371600" lvl="2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3pPr>
            <a:lvl4pPr marL="1828800" lvl="3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4pPr>
            <a:lvl5pPr marL="2286000" lvl="4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5pPr>
            <a:lvl6pPr marL="2743200" lvl="5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6pPr>
            <a:lvl7pPr marL="3200400" lvl="6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●"/>
              <a:defRPr sz="3700">
                <a:solidFill>
                  <a:schemeClr val="dk2"/>
                </a:solidFill>
              </a:defRPr>
            </a:lvl7pPr>
            <a:lvl8pPr marL="3657600" lvl="7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○"/>
              <a:defRPr sz="3700">
                <a:solidFill>
                  <a:schemeClr val="dk2"/>
                </a:solidFill>
              </a:defRPr>
            </a:lvl8pPr>
            <a:lvl9pPr marL="4114800" lvl="8" indent="-463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Char char="■"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22593221" y="12435245"/>
            <a:ext cx="1463100" cy="1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ctr" anchorCtr="0">
            <a:normAutofit/>
          </a:bodyPr>
          <a:lstStyle>
            <a:lvl1pPr lvl="0" algn="r" rtl="0">
              <a:buNone/>
              <a:defRPr sz="2700">
                <a:solidFill>
                  <a:schemeClr val="dk2"/>
                </a:solidFill>
              </a:defRPr>
            </a:lvl1pPr>
            <a:lvl2pPr lvl="1" algn="r" rtl="0">
              <a:buNone/>
              <a:defRPr sz="2700">
                <a:solidFill>
                  <a:schemeClr val="dk2"/>
                </a:solidFill>
              </a:defRPr>
            </a:lvl2pPr>
            <a:lvl3pPr lvl="2" algn="r" rtl="0">
              <a:buNone/>
              <a:defRPr sz="2700">
                <a:solidFill>
                  <a:schemeClr val="dk2"/>
                </a:solidFill>
              </a:defRPr>
            </a:lvl3pPr>
            <a:lvl4pPr lvl="3" algn="r" rtl="0">
              <a:buNone/>
              <a:defRPr sz="2700">
                <a:solidFill>
                  <a:schemeClr val="dk2"/>
                </a:solidFill>
              </a:defRPr>
            </a:lvl4pPr>
            <a:lvl5pPr lvl="4" algn="r" rtl="0">
              <a:buNone/>
              <a:defRPr sz="2700">
                <a:solidFill>
                  <a:schemeClr val="dk2"/>
                </a:solidFill>
              </a:defRPr>
            </a:lvl5pPr>
            <a:lvl6pPr lvl="5" algn="r" rtl="0">
              <a:buNone/>
              <a:defRPr sz="2700">
                <a:solidFill>
                  <a:schemeClr val="dk2"/>
                </a:solidFill>
              </a:defRPr>
            </a:lvl6pPr>
            <a:lvl7pPr lvl="6" algn="r" rtl="0">
              <a:buNone/>
              <a:defRPr sz="2700">
                <a:solidFill>
                  <a:schemeClr val="dk2"/>
                </a:solidFill>
              </a:defRPr>
            </a:lvl7pPr>
            <a:lvl8pPr lvl="7" algn="r" rtl="0">
              <a:buNone/>
              <a:defRPr sz="2700">
                <a:solidFill>
                  <a:schemeClr val="dk2"/>
                </a:solidFill>
              </a:defRPr>
            </a:lvl8pPr>
            <a:lvl9pPr lvl="8" algn="r" rtl="0">
              <a:buNone/>
              <a:defRPr sz="27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stor.org/stable/74973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hyperlink" Target="mailto:jesper@thebehaviouralist.com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dl.handle.net/10419/22829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2"/>
          <p:cNvPicPr preferRelativeResize="0"/>
          <p:nvPr/>
        </p:nvPicPr>
        <p:blipFill rotWithShape="1">
          <a:blip r:embed="rId3">
            <a:alphaModFix/>
          </a:blip>
          <a:srcRect t="-3254" r="5535" b="13358"/>
          <a:stretch/>
        </p:blipFill>
        <p:spPr>
          <a:xfrm>
            <a:off x="0" y="-1273975"/>
            <a:ext cx="24384000" cy="1498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2"/>
          <p:cNvSpPr/>
          <p:nvPr/>
        </p:nvSpPr>
        <p:spPr>
          <a:xfrm>
            <a:off x="-41800" y="-829500"/>
            <a:ext cx="24384000" cy="14545500"/>
          </a:xfrm>
          <a:prstGeom prst="rect">
            <a:avLst/>
          </a:prstGeom>
          <a:gradFill>
            <a:gsLst>
              <a:gs pos="0">
                <a:srgbClr val="0E0066">
                  <a:alpha val="91372"/>
                </a:srgbClr>
              </a:gs>
              <a:gs pos="50000">
                <a:srgbClr val="2E94FF">
                  <a:alpha val="90196"/>
                </a:srgbClr>
              </a:gs>
              <a:gs pos="100000">
                <a:srgbClr val="2E94FF">
                  <a:alpha val="57254"/>
                </a:srgbClr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24" name="Google Shape;224;p42"/>
          <p:cNvSpPr/>
          <p:nvPr/>
        </p:nvSpPr>
        <p:spPr>
          <a:xfrm>
            <a:off x="-41800" y="0"/>
            <a:ext cx="24384000" cy="14545500"/>
          </a:xfrm>
          <a:prstGeom prst="rect">
            <a:avLst/>
          </a:prstGeom>
          <a:solidFill>
            <a:srgbClr val="000000">
              <a:alpha val="122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42"/>
          <p:cNvSpPr txBox="1"/>
          <p:nvPr/>
        </p:nvSpPr>
        <p:spPr>
          <a:xfrm>
            <a:off x="1260700" y="2896150"/>
            <a:ext cx="11430600" cy="23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GB" sz="64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Recruiting inactive participants into sport</a:t>
            </a:r>
            <a:endParaRPr sz="4400" i="0" u="none" strike="noStrike" cap="none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26" name="Google Shape;226;p42"/>
          <p:cNvSpPr txBox="1"/>
          <p:nvPr/>
        </p:nvSpPr>
        <p:spPr>
          <a:xfrm>
            <a:off x="1260700" y="1618550"/>
            <a:ext cx="84438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NTR"/>
              <a:buNone/>
            </a:pPr>
            <a:r>
              <a:rPr lang="en-GB" sz="4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Behaviour Change That Works</a:t>
            </a:r>
            <a:endParaRPr sz="2800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42"/>
          <p:cNvSpPr txBox="1"/>
          <p:nvPr/>
        </p:nvSpPr>
        <p:spPr>
          <a:xfrm>
            <a:off x="1260700" y="5694425"/>
            <a:ext cx="9903000" cy="54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FFCA00"/>
                </a:solidFill>
                <a:latin typeface="Poppins"/>
                <a:ea typeface="Poppins"/>
                <a:cs typeface="Poppins"/>
                <a:sym typeface="Poppins"/>
              </a:rPr>
              <a:t>Insights from behavioural science</a:t>
            </a:r>
            <a:endParaRPr sz="4000">
              <a:solidFill>
                <a:srgbClr val="FFCA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CA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CA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CEEHFS 2023</a:t>
            </a:r>
            <a:endParaRPr sz="4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9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Praha</a:t>
            </a:r>
            <a:endParaRPr sz="49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FFCA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Ian@thebehaviouralist.com</a:t>
            </a:r>
            <a:endParaRPr sz="3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8" name="Google Shape;228;p42"/>
          <p:cNvPicPr preferRelativeResize="0"/>
          <p:nvPr/>
        </p:nvPicPr>
        <p:blipFill rotWithShape="1">
          <a:blip r:embed="rId4">
            <a:alphaModFix/>
          </a:blip>
          <a:srcRect t="17192" b="28087"/>
          <a:stretch/>
        </p:blipFill>
        <p:spPr>
          <a:xfrm>
            <a:off x="18142486" y="1120925"/>
            <a:ext cx="4737600" cy="1800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1"/>
          <p:cNvPicPr preferRelativeResize="0"/>
          <p:nvPr/>
        </p:nvPicPr>
        <p:blipFill rotWithShape="1">
          <a:blip r:embed="rId3">
            <a:alphaModFix/>
          </a:blip>
          <a:srcRect l="13396" t="7937" r="65693" b="33266"/>
          <a:stretch/>
        </p:blipFill>
        <p:spPr>
          <a:xfrm>
            <a:off x="12170680" y="5129550"/>
            <a:ext cx="7228298" cy="653026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1"/>
          <p:cNvSpPr txBox="1"/>
          <p:nvPr/>
        </p:nvSpPr>
        <p:spPr>
          <a:xfrm>
            <a:off x="7597785" y="3723478"/>
            <a:ext cx="12334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6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Transtheoretical Model of Behaviour Change </a:t>
            </a:r>
            <a:endParaRPr sz="3600" dirty="0"/>
          </a:p>
        </p:txBody>
      </p:sp>
      <p:sp>
        <p:nvSpPr>
          <p:cNvPr id="305" name="Google Shape;305;p51"/>
          <p:cNvSpPr txBox="1"/>
          <p:nvPr/>
        </p:nvSpPr>
        <p:spPr>
          <a:xfrm>
            <a:off x="6925605" y="9326600"/>
            <a:ext cx="41790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Habit formation relapse</a:t>
            </a:r>
            <a:endParaRPr sz="36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6" name="Google Shape;306;p51"/>
          <p:cNvSpPr txBox="1"/>
          <p:nvPr/>
        </p:nvSpPr>
        <p:spPr>
          <a:xfrm>
            <a:off x="5923980" y="6145650"/>
            <a:ext cx="3410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   Inactivity </a:t>
            </a:r>
            <a:endParaRPr sz="36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7" name="Google Shape;307;p51"/>
          <p:cNvSpPr txBox="1">
            <a:spLocks noGrp="1"/>
          </p:cNvSpPr>
          <p:nvPr>
            <p:ph type="title"/>
          </p:nvPr>
        </p:nvSpPr>
        <p:spPr>
          <a:xfrm>
            <a:off x="1295400" y="15444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Target audience</a:t>
            </a:r>
            <a:endParaRPr/>
          </a:p>
        </p:txBody>
      </p:sp>
      <p:sp>
        <p:nvSpPr>
          <p:cNvPr id="308" name="Google Shape;308;p51"/>
          <p:cNvSpPr txBox="1"/>
          <p:nvPr/>
        </p:nvSpPr>
        <p:spPr>
          <a:xfrm>
            <a:off x="6849405" y="7417525"/>
            <a:ext cx="41790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Intention - Action Gap</a:t>
            </a:r>
            <a:endParaRPr sz="36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09" name="Google Shape;309;p51"/>
          <p:cNvCxnSpPr>
            <a:stCxn id="306" idx="3"/>
          </p:cNvCxnSpPr>
          <p:nvPr/>
        </p:nvCxnSpPr>
        <p:spPr>
          <a:xfrm rot="10800000" flipH="1">
            <a:off x="9334380" y="5791200"/>
            <a:ext cx="2710200" cy="72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0" name="Google Shape;310;p51"/>
          <p:cNvCxnSpPr>
            <a:stCxn id="306" idx="3"/>
          </p:cNvCxnSpPr>
          <p:nvPr/>
        </p:nvCxnSpPr>
        <p:spPr>
          <a:xfrm>
            <a:off x="9334380" y="6515100"/>
            <a:ext cx="2824500" cy="64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1" name="Google Shape;311;p51"/>
          <p:cNvCxnSpPr>
            <a:stCxn id="308" idx="3"/>
            <a:endCxn id="303" idx="1"/>
          </p:cNvCxnSpPr>
          <p:nvPr/>
        </p:nvCxnSpPr>
        <p:spPr>
          <a:xfrm>
            <a:off x="11028405" y="8105575"/>
            <a:ext cx="1142400" cy="28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2" name="Google Shape;312;p51"/>
          <p:cNvCxnSpPr/>
          <p:nvPr/>
        </p:nvCxnSpPr>
        <p:spPr>
          <a:xfrm>
            <a:off x="10573380" y="9696050"/>
            <a:ext cx="1509300" cy="17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2"/>
          <p:cNvPicPr preferRelativeResize="0"/>
          <p:nvPr/>
        </p:nvPicPr>
        <p:blipFill rotWithShape="1">
          <a:blip r:embed="rId3">
            <a:alphaModFix/>
          </a:blip>
          <a:srcRect l="13240" t="16419" r="34219" b="7104"/>
          <a:stretch/>
        </p:blipFill>
        <p:spPr>
          <a:xfrm>
            <a:off x="9375615" y="8409000"/>
            <a:ext cx="5708971" cy="467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2"/>
          <p:cNvPicPr preferRelativeResize="0"/>
          <p:nvPr/>
        </p:nvPicPr>
        <p:blipFill rotWithShape="1">
          <a:blip r:embed="rId4">
            <a:alphaModFix/>
          </a:blip>
          <a:srcRect l="8885" t="18649" r="36937" b="29299"/>
          <a:stretch/>
        </p:blipFill>
        <p:spPr>
          <a:xfrm>
            <a:off x="14528375" y="3398800"/>
            <a:ext cx="7954882" cy="42991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9" name="Google Shape;319;p52"/>
          <p:cNvPicPr preferRelativeResize="0"/>
          <p:nvPr/>
        </p:nvPicPr>
        <p:blipFill rotWithShape="1">
          <a:blip r:embed="rId5">
            <a:alphaModFix/>
          </a:blip>
          <a:srcRect l="20679" t="31394" r="22337" b="26146"/>
          <a:stretch/>
        </p:blipFill>
        <p:spPr>
          <a:xfrm>
            <a:off x="1295400" y="3398800"/>
            <a:ext cx="10257374" cy="429920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2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b="1" dirty="0">
                <a:latin typeface="Helvetica Neue"/>
                <a:ea typeface="Helvetica Neue"/>
                <a:cs typeface="Helvetica Neue"/>
                <a:sym typeface="Helvetica Neue"/>
              </a:rPr>
              <a:t>Marketing &amp; retail</a:t>
            </a:r>
            <a:endParaRPr dirty="0"/>
          </a:p>
        </p:txBody>
      </p:sp>
      <p:sp>
        <p:nvSpPr>
          <p:cNvPr id="3" name="Google Shape;302;p51">
            <a:extLst>
              <a:ext uri="{FF2B5EF4-FFF2-40B4-BE49-F238E27FC236}">
                <a16:creationId xmlns:a16="http://schemas.microsoft.com/office/drawing/2014/main" id="{03DE6244-38E7-5242-3CBB-2F137158F30D}"/>
              </a:ext>
            </a:extLst>
          </p:cNvPr>
          <p:cNvSpPr txBox="1">
            <a:spLocks/>
          </p:cNvSpPr>
          <p:nvPr/>
        </p:nvSpPr>
        <p:spPr>
          <a:xfrm>
            <a:off x="4900289" y="7859065"/>
            <a:ext cx="3100711" cy="71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3600" u="none" dirty="0"/>
              <a:t>Identifiable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5325" u="none" dirty="0"/>
          </a:p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endParaRPr lang="en-US" sz="2800" u="none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5325" u="none" dirty="0"/>
              <a:t>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Font typeface="Arial"/>
              <a:buNone/>
            </a:pPr>
            <a:endParaRPr lang="en-US" sz="1100" u="none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Font typeface="Arial"/>
              <a:buNone/>
            </a:pPr>
            <a:endParaRPr lang="en-US" sz="1100" u="none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15000"/>
              </a:lnSpc>
              <a:spcBef>
                <a:spcPts val="1100"/>
              </a:spcBef>
              <a:buFont typeface="Arial"/>
              <a:buNone/>
            </a:pPr>
            <a:endParaRPr lang="en-US"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Font typeface="Arial"/>
              <a:buNone/>
            </a:pPr>
            <a:endParaRPr lang="en-US"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2200"/>
              </a:spcBef>
              <a:buSzPts val="6968"/>
              <a:buFont typeface="Arial"/>
              <a:buNone/>
            </a:pPr>
            <a:endParaRPr lang="en-US" sz="3600" u="none" dirty="0"/>
          </a:p>
          <a:p>
            <a:pPr marL="0" indent="0">
              <a:spcBef>
                <a:spcPts val="2200"/>
              </a:spcBef>
              <a:buClr>
                <a:srgbClr val="000000"/>
              </a:buClr>
              <a:buSzPts val="5550"/>
              <a:buFont typeface="Arial"/>
              <a:buNone/>
            </a:pPr>
            <a:endParaRPr lang="en-US" sz="3600" dirty="0"/>
          </a:p>
        </p:txBody>
      </p:sp>
      <p:sp>
        <p:nvSpPr>
          <p:cNvPr id="4" name="Google Shape;302;p51">
            <a:extLst>
              <a:ext uri="{FF2B5EF4-FFF2-40B4-BE49-F238E27FC236}">
                <a16:creationId xmlns:a16="http://schemas.microsoft.com/office/drawing/2014/main" id="{AC7FC905-10D0-0262-ABE9-B289FE8D1AAD}"/>
              </a:ext>
            </a:extLst>
          </p:cNvPr>
          <p:cNvSpPr txBox="1">
            <a:spLocks/>
          </p:cNvSpPr>
          <p:nvPr/>
        </p:nvSpPr>
        <p:spPr>
          <a:xfrm>
            <a:off x="17282789" y="7859065"/>
            <a:ext cx="3100711" cy="713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5715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  <a:defRPr sz="5400" b="0" i="0" u="sng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3600" u="none" dirty="0"/>
              <a:t>Aspirational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sz="5325" u="none" dirty="0"/>
          </a:p>
          <a:p>
            <a:pPr marL="0" indent="0">
              <a:spcBef>
                <a:spcPts val="0"/>
              </a:spcBef>
              <a:buSzPts val="1100"/>
              <a:buFont typeface="Arial"/>
              <a:buNone/>
            </a:pPr>
            <a:endParaRPr lang="en-US" sz="2800" u="none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5325" u="none" dirty="0"/>
              <a:t>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Font typeface="Arial"/>
              <a:buNone/>
            </a:pPr>
            <a:endParaRPr lang="en-US" sz="1100" u="none" dirty="0"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Font typeface="Arial"/>
              <a:buNone/>
            </a:pPr>
            <a:endParaRPr lang="en-US" sz="1100" u="none" dirty="0">
              <a:latin typeface="Arial"/>
              <a:ea typeface="Arial"/>
              <a:cs typeface="Arial"/>
              <a:sym typeface="Arial"/>
            </a:endParaRPr>
          </a:p>
          <a:p>
            <a:pPr indent="0">
              <a:lnSpc>
                <a:spcPct val="115000"/>
              </a:lnSpc>
              <a:spcBef>
                <a:spcPts val="1100"/>
              </a:spcBef>
              <a:buFont typeface="Arial"/>
              <a:buNone/>
            </a:pPr>
            <a:endParaRPr lang="en-US"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Font typeface="Arial"/>
              <a:buNone/>
            </a:pPr>
            <a:endParaRPr lang="en-US"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indent="0">
              <a:spcBef>
                <a:spcPts val="2200"/>
              </a:spcBef>
              <a:buSzPts val="6968"/>
              <a:buFont typeface="Arial"/>
              <a:buNone/>
            </a:pPr>
            <a:endParaRPr lang="en-US" sz="3600" u="none" dirty="0"/>
          </a:p>
          <a:p>
            <a:pPr marL="0" indent="0">
              <a:spcBef>
                <a:spcPts val="2200"/>
              </a:spcBef>
              <a:buClr>
                <a:srgbClr val="000000"/>
              </a:buClr>
              <a:buSzPts val="5550"/>
              <a:buFont typeface="Arial"/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>
            <a:spLocks noGrp="1"/>
          </p:cNvSpPr>
          <p:nvPr>
            <p:ph type="body" idx="3"/>
          </p:nvPr>
        </p:nvSpPr>
        <p:spPr>
          <a:xfrm>
            <a:off x="1562100" y="3749450"/>
            <a:ext cx="775260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/>
              <a:t> </a:t>
            </a: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u="none"/>
              <a:t>12 Ads Gender &amp; Body type.</a:t>
            </a: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u="none"/>
              <a:t>4 Images x 3 Call to actions.</a:t>
            </a: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u="none"/>
              <a:t>Pre-tested images:</a:t>
            </a: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u="none"/>
              <a:t>1000 members general public. </a:t>
            </a: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u="none"/>
              <a:t>Email campaigns (10,531)  </a:t>
            </a: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000" u="none"/>
              <a:t>Facebook campaigns (49,660). </a:t>
            </a:r>
            <a:endParaRPr sz="30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/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600" u="none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600"/>
          </a:p>
        </p:txBody>
      </p:sp>
      <p:sp>
        <p:nvSpPr>
          <p:cNvPr id="326" name="Google Shape;326;p53"/>
          <p:cNvSpPr txBox="1">
            <a:spLocks noGrp="1"/>
          </p:cNvSpPr>
          <p:nvPr>
            <p:ph type="title"/>
          </p:nvPr>
        </p:nvSpPr>
        <p:spPr>
          <a:xfrm>
            <a:off x="16002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Recruitment</a:t>
            </a:r>
            <a:r>
              <a:rPr lang="en-GB" b="1" cap="none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pic>
        <p:nvPicPr>
          <p:cNvPr id="327" name="Google Shape;327;p53"/>
          <p:cNvPicPr preferRelativeResize="0"/>
          <p:nvPr/>
        </p:nvPicPr>
        <p:blipFill rotWithShape="1">
          <a:blip r:embed="rId3">
            <a:alphaModFix/>
          </a:blip>
          <a:srcRect l="12337" t="27938" r="28690" b="12403"/>
          <a:stretch/>
        </p:blipFill>
        <p:spPr>
          <a:xfrm>
            <a:off x="7599725" y="3591950"/>
            <a:ext cx="15690552" cy="90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3"/>
          <p:cNvPicPr preferRelativeResize="0"/>
          <p:nvPr/>
        </p:nvPicPr>
        <p:blipFill rotWithShape="1">
          <a:blip r:embed="rId4">
            <a:alphaModFix/>
          </a:blip>
          <a:srcRect l="25800" t="41798" r="28527" b="13965"/>
          <a:stretch/>
        </p:blipFill>
        <p:spPr>
          <a:xfrm>
            <a:off x="10303100" y="5385375"/>
            <a:ext cx="6244425" cy="33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3"/>
          <p:cNvPicPr preferRelativeResize="0"/>
          <p:nvPr/>
        </p:nvPicPr>
        <p:blipFill rotWithShape="1">
          <a:blip r:embed="rId5">
            <a:alphaModFix/>
          </a:blip>
          <a:srcRect l="26123" t="39963" r="28843" b="16236"/>
          <a:stretch/>
        </p:blipFill>
        <p:spPr>
          <a:xfrm>
            <a:off x="16739941" y="5385375"/>
            <a:ext cx="6187483" cy="33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3"/>
          <p:cNvPicPr preferRelativeResize="0"/>
          <p:nvPr/>
        </p:nvPicPr>
        <p:blipFill rotWithShape="1">
          <a:blip r:embed="rId6">
            <a:alphaModFix/>
          </a:blip>
          <a:srcRect l="10095" t="31910" r="44550" b="23246"/>
          <a:stretch/>
        </p:blipFill>
        <p:spPr>
          <a:xfrm>
            <a:off x="10391600" y="8900625"/>
            <a:ext cx="6121071" cy="33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3"/>
          <p:cNvPicPr preferRelativeResize="0"/>
          <p:nvPr/>
        </p:nvPicPr>
        <p:blipFill rotWithShape="1">
          <a:blip r:embed="rId7">
            <a:alphaModFix/>
          </a:blip>
          <a:srcRect l="25960" t="39024" r="28686" b="17696"/>
          <a:stretch/>
        </p:blipFill>
        <p:spPr>
          <a:xfrm>
            <a:off x="16844925" y="8900625"/>
            <a:ext cx="6121075" cy="328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4"/>
          <p:cNvSpPr txBox="1">
            <a:spLocks noGrp="1"/>
          </p:cNvSpPr>
          <p:nvPr>
            <p:ph type="body" idx="3"/>
          </p:nvPr>
        </p:nvSpPr>
        <p:spPr>
          <a:xfrm>
            <a:off x="1257300" y="3749450"/>
            <a:ext cx="1106370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/>
              <a:t>The ‘Sign up with someone’ CTA was the strongest</a:t>
            </a: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/>
              <a:t>a. A higher number of participants overall </a:t>
            </a: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/>
              <a:t>b. A higher number of women </a:t>
            </a: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/>
              <a:t>c. A higher proportion of inactive participants (increasing from 0.82% to 1.51%).</a:t>
            </a: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b="1" u="none">
                <a:latin typeface="Helvetica Neue"/>
                <a:ea typeface="Helvetica Neue"/>
                <a:cs typeface="Helvetica Neue"/>
                <a:sym typeface="Helvetica Neue"/>
              </a:rPr>
              <a:t>For inactive participants -‘Sign up with someone’ </a:t>
            </a:r>
            <a:endParaRPr sz="36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b="1" u="none">
                <a:latin typeface="Helvetica Neue"/>
                <a:ea typeface="Helvetica Neue"/>
                <a:cs typeface="Helvetica Neue"/>
                <a:sym typeface="Helvetica Neue"/>
              </a:rPr>
              <a:t>increase sign up &gt; 80%</a:t>
            </a:r>
            <a:endParaRPr sz="36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/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600" u="none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600"/>
          </a:p>
        </p:txBody>
      </p:sp>
      <p:sp>
        <p:nvSpPr>
          <p:cNvPr id="337" name="Google Shape;337;p54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Make it social </a:t>
            </a:r>
            <a:r>
              <a:rPr lang="en-GB" b="1" cap="none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pic>
        <p:nvPicPr>
          <p:cNvPr id="338" name="Google Shape;338;p54"/>
          <p:cNvPicPr preferRelativeResize="0"/>
          <p:nvPr/>
        </p:nvPicPr>
        <p:blipFill rotWithShape="1">
          <a:blip r:embed="rId3">
            <a:alphaModFix/>
          </a:blip>
          <a:srcRect l="8361" t="23787" r="24420" b="7123"/>
          <a:stretch/>
        </p:blipFill>
        <p:spPr>
          <a:xfrm>
            <a:off x="12039939" y="3749450"/>
            <a:ext cx="12344059" cy="713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5"/>
          <p:cNvSpPr txBox="1">
            <a:spLocks noGrp="1"/>
          </p:cNvSpPr>
          <p:nvPr>
            <p:ph type="body" idx="3"/>
          </p:nvPr>
        </p:nvSpPr>
        <p:spPr>
          <a:xfrm>
            <a:off x="1295400" y="4427413"/>
            <a:ext cx="1157478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 dirty="0"/>
              <a:t>Athletic images had a negative effect on:</a:t>
            </a: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742950" lvl="0" indent="-74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+mj-lt"/>
              <a:buAutoNum type="arabicPeriod"/>
            </a:pPr>
            <a:r>
              <a:rPr lang="en-GB" sz="3600" u="none" dirty="0"/>
              <a:t>Starting the programme (downloading the app). Reduction from 2.43% to 1.79%  (36% reduction)</a:t>
            </a:r>
            <a:endParaRPr sz="3600" u="none" dirty="0"/>
          </a:p>
          <a:p>
            <a:pPr marL="742950" lvl="0" indent="-74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+mj-lt"/>
              <a:buAutoNum type="arabicPeriod"/>
            </a:pPr>
            <a:r>
              <a:rPr lang="en-GB" sz="3600" u="none" dirty="0"/>
              <a:t>No significant impact on sign up BUT </a:t>
            </a:r>
            <a:endParaRPr sz="3600" u="none" dirty="0"/>
          </a:p>
          <a:p>
            <a:pPr marL="742950" lvl="0" indent="-742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Font typeface="+mj-lt"/>
              <a:buAutoNum type="arabicPeriod"/>
            </a:pPr>
            <a:r>
              <a:rPr lang="en-GB" sz="3600" u="none" dirty="0"/>
              <a:t>For ‘sign up with someone’ CTA</a:t>
            </a: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b="1" u="none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 dirty="0"/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600" u="none" dirty="0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600" dirty="0"/>
          </a:p>
        </p:txBody>
      </p:sp>
      <p:sp>
        <p:nvSpPr>
          <p:cNvPr id="344" name="Google Shape;344;p55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None/>
            </a:pPr>
            <a:r>
              <a:rPr lang="en-GB" b="1" dirty="0">
                <a:latin typeface="Helvetica Neue"/>
                <a:ea typeface="Helvetica Neue"/>
                <a:cs typeface="Helvetica Neue"/>
                <a:sym typeface="Helvetica Neue"/>
              </a:rPr>
              <a:t>Be careful of athletic imagery 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375"/>
              <a:buFont typeface="Helvetica Neue"/>
              <a:buNone/>
            </a:pPr>
            <a:r>
              <a:rPr lang="en-GB" sz="6650" b="1" dirty="0">
                <a:latin typeface="Helvetica Neue"/>
                <a:ea typeface="Helvetica Neue"/>
                <a:cs typeface="Helvetica Neue"/>
                <a:sym typeface="Helvetica Neue"/>
              </a:rPr>
              <a:t>(for inactive programmes)</a:t>
            </a:r>
            <a:r>
              <a:rPr lang="en-GB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b="1" cap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dirty="0"/>
          </a:p>
        </p:txBody>
      </p:sp>
      <p:graphicFrame>
        <p:nvGraphicFramePr>
          <p:cNvPr id="345" name="Google Shape;345;p55"/>
          <p:cNvGraphicFramePr/>
          <p:nvPr>
            <p:extLst>
              <p:ext uri="{D42A27DB-BD31-4B8C-83A1-F6EECF244321}">
                <p14:modId xmlns:p14="http://schemas.microsoft.com/office/powerpoint/2010/main" val="1387236709"/>
              </p:ext>
            </p:extLst>
          </p:nvPr>
        </p:nvGraphicFramePr>
        <p:xfrm>
          <a:off x="1425970" y="8877700"/>
          <a:ext cx="12321000" cy="3926840"/>
        </p:xfrm>
        <a:graphic>
          <a:graphicData uri="http://schemas.openxmlformats.org/drawingml/2006/table">
            <a:tbl>
              <a:tblPr>
                <a:noFill/>
                <a:tableStyleId>{B23F030A-1871-400F-A616-169A39F98924}</a:tableStyleId>
              </a:tblPr>
              <a:tblGrid>
                <a:gridCol w="307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Male, Athl.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Male, BB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Fem, Ath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Fem, BB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Sign up rate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3.6%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4.4%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 dirty="0">
                          <a:highlight>
                            <a:srgbClr val="FFFF00"/>
                          </a:highlight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2.4%</a:t>
                      </a:r>
                      <a:endParaRPr sz="3600" dirty="0">
                        <a:highlight>
                          <a:srgbClr val="FFFF00"/>
                        </a:highlight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5.2%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Sign up women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3.2%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3.5%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 dirty="0">
                          <a:highlight>
                            <a:srgbClr val="FFFF00"/>
                          </a:highlight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2.1%</a:t>
                      </a:r>
                      <a:endParaRPr sz="3600" dirty="0">
                        <a:highlight>
                          <a:srgbClr val="FFFF00"/>
                        </a:highlight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4.6%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Download MS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2.5%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3.4%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 dirty="0">
                          <a:highlight>
                            <a:srgbClr val="FFFF00"/>
                          </a:highlight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1.2%</a:t>
                      </a:r>
                      <a:endParaRPr sz="3600" dirty="0">
                        <a:highlight>
                          <a:srgbClr val="FFFF00"/>
                        </a:highlight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3.9%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Sample (N)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832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877</a:t>
                      </a:r>
                      <a:endParaRPr sz="36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 dirty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915</a:t>
                      </a:r>
                      <a:endParaRPr sz="3600" dirty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600" dirty="0"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765</a:t>
                      </a:r>
                      <a:endParaRPr sz="3600" dirty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63500" marR="63500" marT="63500" marB="6350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46" name="Google Shape;346;p55"/>
          <p:cNvPicPr preferRelativeResize="0"/>
          <p:nvPr/>
        </p:nvPicPr>
        <p:blipFill rotWithShape="1">
          <a:blip r:embed="rId3">
            <a:alphaModFix/>
          </a:blip>
          <a:srcRect l="10095" t="35193" r="44550" b="23246"/>
          <a:stretch/>
        </p:blipFill>
        <p:spPr>
          <a:xfrm>
            <a:off x="13745625" y="3566160"/>
            <a:ext cx="9136475" cy="468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56"/>
          <p:cNvPicPr preferRelativeResize="0"/>
          <p:nvPr/>
        </p:nvPicPr>
        <p:blipFill rotWithShape="1">
          <a:blip r:embed="rId3">
            <a:alphaModFix/>
          </a:blip>
          <a:srcRect l="28528" t="38646" r="30977" b="25463"/>
          <a:stretch/>
        </p:blipFill>
        <p:spPr>
          <a:xfrm>
            <a:off x="4175675" y="8828565"/>
            <a:ext cx="4798474" cy="257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6"/>
          <p:cNvPicPr preferRelativeResize="0"/>
          <p:nvPr/>
        </p:nvPicPr>
        <p:blipFill rotWithShape="1">
          <a:blip r:embed="rId4">
            <a:alphaModFix/>
          </a:blip>
          <a:srcRect l="12670" t="32150" r="46837" b="32114"/>
          <a:stretch/>
        </p:blipFill>
        <p:spPr>
          <a:xfrm>
            <a:off x="15641050" y="8878715"/>
            <a:ext cx="4798474" cy="254752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56"/>
          <p:cNvSpPr/>
          <p:nvPr/>
        </p:nvSpPr>
        <p:spPr>
          <a:xfrm>
            <a:off x="9898950" y="2172950"/>
            <a:ext cx="4586100" cy="1231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Social Identity</a:t>
            </a:r>
            <a:endParaRPr sz="3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4" name="Google Shape;354;p56"/>
          <p:cNvSpPr/>
          <p:nvPr/>
        </p:nvSpPr>
        <p:spPr>
          <a:xfrm>
            <a:off x="9898944" y="3878175"/>
            <a:ext cx="4586100" cy="1231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Social Categorisation</a:t>
            </a:r>
            <a:endParaRPr sz="3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5" name="Google Shape;355;p56"/>
          <p:cNvSpPr/>
          <p:nvPr/>
        </p:nvSpPr>
        <p:spPr>
          <a:xfrm>
            <a:off x="9898956" y="5583400"/>
            <a:ext cx="4586100" cy="1231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Different social groups</a:t>
            </a:r>
            <a:endParaRPr sz="3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6" name="Google Shape;356;p56"/>
          <p:cNvSpPr/>
          <p:nvPr/>
        </p:nvSpPr>
        <p:spPr>
          <a:xfrm>
            <a:off x="5024950" y="7393220"/>
            <a:ext cx="2887800" cy="12315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 Group</a:t>
            </a:r>
            <a:endParaRPr sz="3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7" name="Google Shape;357;p56"/>
          <p:cNvSpPr txBox="1"/>
          <p:nvPr/>
        </p:nvSpPr>
        <p:spPr>
          <a:xfrm>
            <a:off x="5024950" y="5888199"/>
            <a:ext cx="3090350" cy="68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“We”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(Non-sporty)</a:t>
            </a:r>
            <a:endParaRPr sz="40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8" name="Google Shape;358;p56"/>
          <p:cNvSpPr txBox="1"/>
          <p:nvPr/>
        </p:nvSpPr>
        <p:spPr>
          <a:xfrm>
            <a:off x="16962120" y="5888200"/>
            <a:ext cx="2533030" cy="685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“They”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(Sporty)</a:t>
            </a:r>
            <a:endParaRPr sz="4000" dirty="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361" name="Google Shape;361;p56"/>
          <p:cNvCxnSpPr>
            <a:stCxn id="353" idx="2"/>
            <a:endCxn id="354" idx="0"/>
          </p:cNvCxnSpPr>
          <p:nvPr/>
        </p:nvCxnSpPr>
        <p:spPr>
          <a:xfrm>
            <a:off x="12192000" y="3404450"/>
            <a:ext cx="0" cy="47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2" name="Google Shape;362;p56"/>
          <p:cNvCxnSpPr>
            <a:stCxn id="354" idx="2"/>
            <a:endCxn id="355" idx="0"/>
          </p:cNvCxnSpPr>
          <p:nvPr/>
        </p:nvCxnSpPr>
        <p:spPr>
          <a:xfrm>
            <a:off x="12191994" y="5109675"/>
            <a:ext cx="0" cy="47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3" name="Google Shape;363;p56"/>
          <p:cNvCxnSpPr>
            <a:cxnSpLocks/>
            <a:stCxn id="355" idx="1"/>
            <a:endCxn id="357" idx="3"/>
          </p:cNvCxnSpPr>
          <p:nvPr/>
        </p:nvCxnSpPr>
        <p:spPr>
          <a:xfrm flipH="1">
            <a:off x="8115300" y="6199150"/>
            <a:ext cx="1783656" cy="3183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4" name="Google Shape;364;p56"/>
          <p:cNvCxnSpPr>
            <a:cxnSpLocks/>
            <a:stCxn id="355" idx="3"/>
            <a:endCxn id="358" idx="1"/>
          </p:cNvCxnSpPr>
          <p:nvPr/>
        </p:nvCxnSpPr>
        <p:spPr>
          <a:xfrm>
            <a:off x="14485056" y="6199150"/>
            <a:ext cx="2477064" cy="3183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5" name="Google Shape;365;p56"/>
          <p:cNvSpPr/>
          <p:nvPr/>
        </p:nvSpPr>
        <p:spPr>
          <a:xfrm>
            <a:off x="16607350" y="7393220"/>
            <a:ext cx="2887800" cy="1231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Out Group</a:t>
            </a:r>
            <a:endParaRPr sz="3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6" name="Google Shape;366;p56"/>
          <p:cNvSpPr txBox="1"/>
          <p:nvPr/>
        </p:nvSpPr>
        <p:spPr>
          <a:xfrm>
            <a:off x="9602550" y="7288625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Helvetica Neue Light"/>
                <a:ea typeface="Helvetica Neue Light"/>
                <a:cs typeface="Helvetica Neue Light"/>
                <a:sym typeface="Helvetica Neue Light"/>
              </a:rPr>
              <a:t>Intergroup comparison</a:t>
            </a:r>
            <a:endParaRPr sz="36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7" name="Google Shape;367;p56"/>
          <p:cNvSpPr txBox="1">
            <a:spLocks noGrp="1"/>
          </p:cNvSpPr>
          <p:nvPr>
            <p:ph type="title"/>
          </p:nvPr>
        </p:nvSpPr>
        <p:spPr>
          <a:xfrm>
            <a:off x="1295400" y="7062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sz="6100" b="1" dirty="0">
                <a:latin typeface="Helvetica Neue"/>
                <a:ea typeface="Helvetica Neue"/>
                <a:cs typeface="Helvetica Neue"/>
                <a:sym typeface="Helvetica Neue"/>
              </a:rPr>
              <a:t>Social identity theory </a:t>
            </a:r>
            <a:r>
              <a:rPr lang="en-GB" sz="2800" b="1" dirty="0">
                <a:latin typeface="Helvetica Neue"/>
                <a:ea typeface="Helvetica Neue"/>
                <a:cs typeface="Helvetica Neue"/>
                <a:sym typeface="Helvetica Neue"/>
              </a:rPr>
              <a:t>(Tajfel &amp; Turner)</a:t>
            </a:r>
            <a:r>
              <a:rPr lang="en-GB" sz="2800" b="1" cap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>
            <a:spLocks noGrp="1"/>
          </p:cNvSpPr>
          <p:nvPr>
            <p:ph type="body" idx="3"/>
          </p:nvPr>
        </p:nvSpPr>
        <p:spPr>
          <a:xfrm>
            <a:off x="1257300" y="3520850"/>
            <a:ext cx="1307640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AutoNum type="arabicPeriod"/>
            </a:pPr>
            <a:r>
              <a:rPr lang="en-GB" sz="3300" b="1" u="none" dirty="0">
                <a:latin typeface="Helvetica Neue"/>
                <a:ea typeface="Helvetica Neue"/>
                <a:cs typeface="Helvetica Neue"/>
                <a:sym typeface="Helvetica Neue"/>
              </a:rPr>
              <a:t>Emphasise the social aspect of the programme in the CTA</a:t>
            </a:r>
          </a:p>
          <a:p>
            <a:pPr marL="4572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AutoNum type="arabicPeriod"/>
            </a:pPr>
            <a:endParaRPr sz="3300" u="none" dirty="0"/>
          </a:p>
          <a:p>
            <a:pPr marL="4572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AutoNum type="arabicPeriod"/>
            </a:pPr>
            <a:r>
              <a:rPr lang="en-GB" sz="3300" b="1" u="none" dirty="0">
                <a:latin typeface="Helvetica Neue"/>
                <a:ea typeface="Helvetica Neue"/>
                <a:cs typeface="Helvetica Neue"/>
                <a:sym typeface="Helvetica Neue"/>
              </a:rPr>
              <a:t>To recruit inactive women do not combine ‘sign up with someone’ with an athletic image. </a:t>
            </a:r>
          </a:p>
          <a:p>
            <a:pPr marL="4572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AutoNum type="arabicPeriod"/>
            </a:pPr>
            <a:endParaRPr lang="en-GB" sz="3300" b="1" u="none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438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AutoNum type="arabicPeriod"/>
            </a:pPr>
            <a:r>
              <a:rPr lang="en-GB" sz="3300" b="1" u="none" dirty="0">
                <a:latin typeface="Helvetica Neue"/>
                <a:ea typeface="Helvetica Neue"/>
                <a:cs typeface="Helvetica Neue"/>
                <a:sym typeface="Helvetica Neue"/>
              </a:rPr>
              <a:t>Use imagery that is identifiable and attainable NOT athletic aspirational imagery (for inactive adults returning to sport)</a:t>
            </a:r>
            <a:endParaRPr sz="3300" b="1" u="none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300" u="none" dirty="0"/>
              <a:t>Caveat: this only applies to the target audience and the context. </a:t>
            </a: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300" b="1" u="none" dirty="0">
                <a:latin typeface="Helvetica Neue"/>
                <a:ea typeface="Helvetica Neue"/>
                <a:cs typeface="Helvetica Neue"/>
                <a:sym typeface="Helvetica Neue"/>
              </a:rPr>
              <a:t>Further research </a:t>
            </a: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300" u="none" dirty="0"/>
              <a:t>Different stages and audiences</a:t>
            </a: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300" u="none" dirty="0"/>
              <a:t>Famous athletes - inspirational imagery vs general public</a:t>
            </a: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300" u="none" dirty="0"/>
              <a:t>Varying imagery type as the individuals progress and develops</a:t>
            </a: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800" u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3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300" u="none" dirty="0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300" dirty="0"/>
          </a:p>
        </p:txBody>
      </p:sp>
      <p:sp>
        <p:nvSpPr>
          <p:cNvPr id="373" name="Google Shape;373;p57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Recruitment takeaways</a:t>
            </a:r>
            <a:r>
              <a:rPr lang="en-GB" b="1" cap="none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pic>
        <p:nvPicPr>
          <p:cNvPr id="374" name="Google Shape;374;p57"/>
          <p:cNvPicPr preferRelativeResize="0"/>
          <p:nvPr/>
        </p:nvPicPr>
        <p:blipFill rotWithShape="1">
          <a:blip r:embed="rId3">
            <a:alphaModFix/>
          </a:blip>
          <a:srcRect l="25961" t="29915" r="28682" b="17692"/>
          <a:stretch/>
        </p:blipFill>
        <p:spPr>
          <a:xfrm>
            <a:off x="15149975" y="3956175"/>
            <a:ext cx="8091024" cy="565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8"/>
          <p:cNvSpPr txBox="1">
            <a:spLocks noGrp="1"/>
          </p:cNvSpPr>
          <p:nvPr>
            <p:ph type="body" idx="3"/>
          </p:nvPr>
        </p:nvSpPr>
        <p:spPr>
          <a:xfrm>
            <a:off x="1295400" y="4427413"/>
            <a:ext cx="1106370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/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600" u="none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600"/>
          </a:p>
        </p:txBody>
      </p:sp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Email subject lines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None/>
            </a:pPr>
            <a:r>
              <a:rPr lang="en-GB" b="1" cap="none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</p:txBody>
      </p:sp>
      <p:sp>
        <p:nvSpPr>
          <p:cNvPr id="381" name="Google Shape;381;p58"/>
          <p:cNvSpPr txBox="1">
            <a:spLocks noGrp="1"/>
          </p:cNvSpPr>
          <p:nvPr>
            <p:ph type="body" idx="3"/>
          </p:nvPr>
        </p:nvSpPr>
        <p:spPr>
          <a:xfrm>
            <a:off x="1333500" y="3063650"/>
            <a:ext cx="1307640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300" u="none"/>
              <a:t>40k email membership database</a:t>
            </a:r>
            <a:endParaRPr sz="33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b="1" u="none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3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800" u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3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3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300" u="none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300"/>
          </a:p>
        </p:txBody>
      </p:sp>
      <p:pic>
        <p:nvPicPr>
          <p:cNvPr id="382" name="Google Shape;38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2525" y="1620707"/>
            <a:ext cx="4660650" cy="24085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3" name="Google Shape;383;p58"/>
          <p:cNvGraphicFramePr/>
          <p:nvPr/>
        </p:nvGraphicFramePr>
        <p:xfrm>
          <a:off x="1401650" y="5324800"/>
          <a:ext cx="11654000" cy="6528799"/>
        </p:xfrm>
        <a:graphic>
          <a:graphicData uri="http://schemas.openxmlformats.org/drawingml/2006/table">
            <a:tbl>
              <a:tblPr>
                <a:noFill/>
                <a:tableStyleId>{5C24421F-3F95-49FB-88DA-F421614E7FFA}</a:tableStyleId>
              </a:tblPr>
              <a:tblGrid>
                <a:gridCol w="228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0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Subject Line</a:t>
                      </a:r>
                      <a:endParaRPr sz="33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Copy</a:t>
                      </a:r>
                      <a:endParaRPr sz="33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Open Rates</a:t>
                      </a:r>
                      <a:endParaRPr sz="33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0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Reminder</a:t>
                      </a:r>
                      <a:endParaRPr sz="33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i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48 Hours To Go: 2021    </a:t>
                      </a:r>
                      <a:endParaRPr sz="3300" i="1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i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Virtual Irish Runner 5 Mile </a:t>
                      </a:r>
                      <a:endParaRPr sz="33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14.94%</a:t>
                      </a:r>
                      <a:endParaRPr sz="3300" i="1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lnL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Social Norm</a:t>
                      </a:r>
                      <a:endParaRPr sz="33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i="1" dirty="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Join thousands of runners for the Virtual Irish Runner 5 Mile </a:t>
                      </a:r>
                      <a:endParaRPr sz="3300" dirty="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24.26%</a:t>
                      </a:r>
                      <a:endParaRPr sz="3300" i="1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lnL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0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Challenge</a:t>
                      </a:r>
                      <a:endParaRPr sz="33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i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Challenge yourself by running the Virtual Irish Runner 5 Mile </a:t>
                      </a:r>
                      <a:endParaRPr sz="33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15.47%</a:t>
                      </a:r>
                      <a:endParaRPr sz="3300" i="1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lnL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0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Scarcity</a:t>
                      </a:r>
                      <a:endParaRPr sz="33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i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Last chance to sign up for the </a:t>
                      </a:r>
                      <a:endParaRPr sz="3300" i="1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i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Virtual Irish Runner 5 Mile </a:t>
                      </a:r>
                      <a:endParaRPr sz="3300"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L="91425" marR="91425" marT="91425" marB="91425">
                    <a:lnL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3300"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14.30%</a:t>
                      </a:r>
                      <a:endParaRPr sz="3300" i="1" dirty="0"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63500" marR="63500" marT="63500" marB="63500">
                    <a:lnL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88888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4" name="Google Shape;384;p58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04900" y="5324800"/>
            <a:ext cx="9947226" cy="645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9"/>
          <p:cNvSpPr txBox="1">
            <a:spLocks noGrp="1"/>
          </p:cNvSpPr>
          <p:nvPr>
            <p:ph type="body" idx="3"/>
          </p:nvPr>
        </p:nvSpPr>
        <p:spPr>
          <a:xfrm>
            <a:off x="1406850" y="4508550"/>
            <a:ext cx="12080550" cy="2966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 dirty="0"/>
              <a:t>Background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 dirty="0"/>
              <a:t>Mixed ability groups have been shown to be of benefit in education settings (</a:t>
            </a:r>
            <a:r>
              <a:rPr lang="en-GB" sz="3600" u="none" dirty="0" err="1">
                <a:uFill>
                  <a:noFill/>
                </a:uFill>
                <a:hlinkClick r:id="rId3"/>
              </a:rPr>
              <a:t>Linchevski</a:t>
            </a:r>
            <a:r>
              <a:rPr lang="en-GB" sz="3600" u="none" dirty="0">
                <a:uFill>
                  <a:noFill/>
                </a:uFill>
                <a:hlinkClick r:id="rId3"/>
              </a:rPr>
              <a:t> &amp; Kutscher, 1998</a:t>
            </a:r>
            <a:r>
              <a:rPr lang="en-GB" sz="3600" u="none" dirty="0"/>
              <a:t>)</a:t>
            </a: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GB" sz="3600" u="none" dirty="0"/>
              <a:t>LSPs - Peer mentoring occurring organically</a:t>
            </a: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 dirty="0"/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600" u="none" dirty="0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600" dirty="0"/>
          </a:p>
        </p:txBody>
      </p:sp>
      <p:sp>
        <p:nvSpPr>
          <p:cNvPr id="390" name="Google Shape;390;p59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"/>
              <a:buNone/>
            </a:pPr>
            <a:r>
              <a:rPr lang="en-GB" b="1" dirty="0">
                <a:latin typeface="Helvetica Neue"/>
                <a:ea typeface="Helvetica Neue"/>
                <a:cs typeface="Helvetica Neue"/>
                <a:sym typeface="Helvetica Neue"/>
              </a:rPr>
              <a:t>Teams</a:t>
            </a:r>
            <a:endParaRPr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0375"/>
              <a:buFont typeface="Helvetica Neue"/>
              <a:buNone/>
            </a:pPr>
            <a:r>
              <a:rPr lang="en-GB" sz="6650" b="1" dirty="0">
                <a:latin typeface="Helvetica Neue"/>
                <a:ea typeface="Helvetica Neue"/>
                <a:cs typeface="Helvetica Neue"/>
                <a:sym typeface="Helvetica Neue"/>
              </a:rPr>
              <a:t>And the use of leaderboards</a:t>
            </a:r>
            <a:r>
              <a:rPr lang="en-GB" b="1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b="1" cap="none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dirty="0"/>
          </a:p>
        </p:txBody>
      </p:sp>
      <p:pic>
        <p:nvPicPr>
          <p:cNvPr id="391" name="Google Shape;39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00204" y="1268187"/>
            <a:ext cx="5131300" cy="1117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49250" y="1268200"/>
            <a:ext cx="4642650" cy="100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4CC3E-8C81-B4B3-EEF5-6E466A3B8847}"/>
              </a:ext>
            </a:extLst>
          </p:cNvPr>
          <p:cNvSpPr txBox="1"/>
          <p:nvPr/>
        </p:nvSpPr>
        <p:spPr>
          <a:xfrm>
            <a:off x="1295400" y="7978140"/>
            <a:ext cx="1216914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 dirty="0">
                <a:solidFill>
                  <a:schemeClr val="dk1"/>
                </a:solidFill>
                <a:latin typeface="Helvetica Neue Light"/>
                <a:sym typeface="Helvetica Neue Light"/>
              </a:rPr>
              <a:t>Divided people into teams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 dirty="0">
                <a:solidFill>
                  <a:schemeClr val="dk1"/>
                </a:solidFill>
                <a:latin typeface="Helvetica Neue Light"/>
                <a:sym typeface="Helvetica Neue Light"/>
              </a:rPr>
              <a:t>Inactive &gt; Active (161)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 dirty="0">
                <a:solidFill>
                  <a:schemeClr val="dk1"/>
                </a:solidFill>
                <a:latin typeface="Helvetica Neue Light"/>
                <a:sym typeface="Helvetica Neue Light"/>
              </a:rPr>
              <a:t>Inactive &lt; Active (634)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 dirty="0">
                <a:solidFill>
                  <a:schemeClr val="dk1"/>
                </a:solidFill>
                <a:latin typeface="Helvetica Neue Light"/>
                <a:sym typeface="Helvetica Neue Light"/>
              </a:rPr>
              <a:t>Inactive = Active  (68)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3600" dirty="0">
                <a:solidFill>
                  <a:schemeClr val="dk1"/>
                </a:solidFill>
                <a:latin typeface="Helvetica Neue Light"/>
                <a:sym typeface="Helvetica Neue Light"/>
              </a:rPr>
              <a:t>Total (863)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0"/>
          <p:cNvSpPr txBox="1">
            <a:spLocks noGrp="1"/>
          </p:cNvSpPr>
          <p:nvPr>
            <p:ph type="body" idx="3"/>
          </p:nvPr>
        </p:nvSpPr>
        <p:spPr>
          <a:xfrm>
            <a:off x="1257300" y="3749450"/>
            <a:ext cx="11063700" cy="3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r>
              <a:rPr lang="en-GB" sz="3600" u="none" dirty="0"/>
              <a:t>Mixed results BUT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r>
              <a:rPr lang="en-GB" sz="3600" u="none" dirty="0"/>
              <a:t>Reduced step count of inactive participants by ~1000 steps per day. </a:t>
            </a:r>
            <a:endParaRPr sz="3600" u="none" dirty="0"/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r>
              <a:rPr lang="en-GB" sz="3600" u="none" dirty="0"/>
              <a:t>*Caveats</a:t>
            </a:r>
            <a:endParaRPr sz="3600" u="none" dirty="0"/>
          </a:p>
          <a:p>
            <a:pPr marL="457200" marR="0" lvl="0" indent="-457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3600"/>
              <a:buChar char="•"/>
            </a:pPr>
            <a:r>
              <a:rPr lang="en-GB" sz="3600" u="none" dirty="0"/>
              <a:t>Public performance (leaderboards)</a:t>
            </a:r>
            <a:endParaRPr sz="3600" u="none" dirty="0"/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GB" sz="3600" u="none" dirty="0"/>
              <a:t>Limited support from peers. </a:t>
            </a:r>
            <a:endParaRPr sz="3600" u="none" dirty="0"/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 dirty="0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600" dirty="0"/>
          </a:p>
        </p:txBody>
      </p:sp>
      <p:sp>
        <p:nvSpPr>
          <p:cNvPr id="398" name="Google Shape;398;p60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/>
          </a:p>
        </p:txBody>
      </p:sp>
      <p:sp>
        <p:nvSpPr>
          <p:cNvPr id="399" name="Google Shape;399;p60"/>
          <p:cNvSpPr txBox="1"/>
          <p:nvPr/>
        </p:nvSpPr>
        <p:spPr>
          <a:xfrm>
            <a:off x="15681475" y="8854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latin typeface="Helvetica Neue"/>
                <a:ea typeface="Helvetica Neue"/>
                <a:cs typeface="Helvetica Neue"/>
                <a:sym typeface="Helvetica Neue"/>
              </a:rPr>
              <a:t>Table 3. Sign up rates for the four ‘Sign up with someone’ Ads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0" name="Google Shape;40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5950" y="3398800"/>
            <a:ext cx="10519250" cy="70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284" y="10903649"/>
            <a:ext cx="2189496" cy="17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60"/>
          <p:cNvSpPr txBox="1">
            <a:spLocks noGrp="1"/>
          </p:cNvSpPr>
          <p:nvPr>
            <p:ph type="body" idx="3"/>
          </p:nvPr>
        </p:nvSpPr>
        <p:spPr>
          <a:xfrm>
            <a:off x="3007775" y="10751250"/>
            <a:ext cx="19786500" cy="3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r>
              <a:rPr lang="en-GB" sz="3000" u="none" dirty="0"/>
              <a:t>Leaderboards (public) increased attendance at the gym by 17% (BUT)</a:t>
            </a:r>
            <a:endParaRPr sz="3000" u="none" dirty="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r>
              <a:rPr lang="en-GB" sz="3000" u="none" dirty="0"/>
              <a:t>Those at the top increased pride and recognition, those at the bottom had increased shame.</a:t>
            </a:r>
            <a:endParaRPr sz="3000" u="none" dirty="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r>
              <a:rPr lang="en-GB" sz="3000" u="none" dirty="0"/>
              <a:t>Importance for membership retention.</a:t>
            </a:r>
            <a:endParaRPr sz="3000" u="none" dirty="0"/>
          </a:p>
          <a:p>
            <a:pPr marL="0" marR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000" u="none" dirty="0"/>
          </a:p>
          <a:p>
            <a:pPr marL="0" lvl="0" indent="0" algn="l" rtl="0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000" dirty="0"/>
          </a:p>
        </p:txBody>
      </p:sp>
      <p:sp>
        <p:nvSpPr>
          <p:cNvPr id="403" name="Google Shape;403;p60"/>
          <p:cNvSpPr txBox="1"/>
          <p:nvPr/>
        </p:nvSpPr>
        <p:spPr>
          <a:xfrm>
            <a:off x="14224000" y="2835050"/>
            <a:ext cx="10058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Helvetica Neue Light"/>
                <a:ea typeface="Helvetica Neue Light"/>
                <a:cs typeface="Helvetica Neue Light"/>
                <a:sym typeface="Helvetica Neue Light"/>
              </a:rPr>
              <a:t>Average daily step count for inactive participants</a:t>
            </a:r>
            <a:endParaRPr sz="3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86C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>
            <a:spLocks noGrp="1"/>
          </p:cNvSpPr>
          <p:nvPr>
            <p:ph type="title"/>
          </p:nvPr>
        </p:nvSpPr>
        <p:spPr>
          <a:xfrm>
            <a:off x="1132400" y="4134933"/>
            <a:ext cx="20720100" cy="34119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744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Behavioural Science</a:t>
            </a:r>
            <a:endParaRPr sz="7744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726"/>
              <a:buFont typeface="Arial"/>
              <a:buNone/>
            </a:pPr>
            <a:r>
              <a:rPr lang="en-GB" sz="7300" b="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science and study of how we behave and make decisions</a:t>
            </a:r>
            <a:endParaRPr sz="16000" b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851" y="0"/>
            <a:ext cx="19399424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62"/>
          <p:cNvPicPr preferRelativeResize="0"/>
          <p:nvPr/>
        </p:nvPicPr>
        <p:blipFill rotWithShape="1">
          <a:blip r:embed="rId3">
            <a:alphaModFix/>
          </a:blip>
          <a:srcRect l="23588" r="24997"/>
          <a:stretch/>
        </p:blipFill>
        <p:spPr>
          <a:xfrm>
            <a:off x="14916600" y="-73800"/>
            <a:ext cx="9467401" cy="13811078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2"/>
          <p:cNvSpPr txBox="1">
            <a:spLocks noGrp="1"/>
          </p:cNvSpPr>
          <p:nvPr>
            <p:ph type="body" idx="1"/>
          </p:nvPr>
        </p:nvSpPr>
        <p:spPr>
          <a:xfrm>
            <a:off x="1676400" y="3122958"/>
            <a:ext cx="12542400" cy="87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i="1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415" name="Google Shape;415;p62"/>
          <p:cNvSpPr txBox="1"/>
          <p:nvPr/>
        </p:nvSpPr>
        <p:spPr>
          <a:xfrm>
            <a:off x="1726250" y="3299492"/>
            <a:ext cx="28836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500"/>
              </a:buClr>
              <a:buSzPts val="2400"/>
              <a:buFont typeface="Helvetica Neue Light"/>
              <a:buNone/>
            </a:pPr>
            <a:endParaRPr sz="2400" b="0" i="0" u="none" strike="noStrike" cap="none">
              <a:solidFill>
                <a:srgbClr val="E205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6" name="Google Shape;416;p62"/>
          <p:cNvSpPr txBox="1"/>
          <p:nvPr/>
        </p:nvSpPr>
        <p:spPr>
          <a:xfrm>
            <a:off x="1893100" y="4675575"/>
            <a:ext cx="11847000" cy="82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17550" lvl="0" indent="-742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+mj-lt"/>
              <a:buAutoNum type="arabicPeriod"/>
            </a:pPr>
            <a:r>
              <a:rPr lang="en-GB" sz="40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different perspective on existing challenges.</a:t>
            </a:r>
            <a:endParaRPr sz="4000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57175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4000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717550" lvl="0" indent="-742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+mj-lt"/>
              <a:buAutoNum type="arabicPeriod"/>
            </a:pPr>
            <a:r>
              <a:rPr lang="en-GB" sz="40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Insights and tools to help suggest solutions (Not a blue print)</a:t>
            </a:r>
            <a:endParaRPr sz="4000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2571750" lvl="0" indent="-7429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sz="4000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717550" lvl="0" indent="-742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+mj-lt"/>
              <a:buAutoNum type="arabicPeriod"/>
            </a:pPr>
            <a:r>
              <a:rPr lang="en-GB" sz="40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Building an evidence base to share and scale across the sector</a:t>
            </a:r>
          </a:p>
          <a:p>
            <a:pPr marL="717550" lvl="0" indent="-742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+mj-lt"/>
              <a:buAutoNum type="arabicPeriod"/>
            </a:pPr>
            <a:endParaRPr lang="en-GB" sz="4000" dirty="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</a:pPr>
            <a:r>
              <a:rPr lang="en-GB" sz="4000" dirty="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Opportunities to conduct cutting edge research – especially when you’re running large scale campaigns.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62"/>
          <p:cNvSpPr txBox="1">
            <a:spLocks noGrp="1"/>
          </p:cNvSpPr>
          <p:nvPr>
            <p:ph type="title"/>
          </p:nvPr>
        </p:nvSpPr>
        <p:spPr>
          <a:xfrm>
            <a:off x="1606600" y="1535275"/>
            <a:ext cx="167886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 b="1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 ways behavioural science can help </a:t>
            </a:r>
            <a:endParaRPr sz="5300" b="1">
              <a:solidFill>
                <a:schemeClr val="accen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414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3"/>
          <p:cNvPicPr preferRelativeResize="0"/>
          <p:nvPr/>
        </p:nvPicPr>
        <p:blipFill rotWithShape="1">
          <a:blip r:embed="rId3">
            <a:alphaModFix/>
          </a:blip>
          <a:srcRect l="640" r="-639" b="3297"/>
          <a:stretch/>
        </p:blipFill>
        <p:spPr>
          <a:xfrm>
            <a:off x="0" y="-685050"/>
            <a:ext cx="24536399" cy="1454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3"/>
          <p:cNvSpPr/>
          <p:nvPr/>
        </p:nvSpPr>
        <p:spPr>
          <a:xfrm>
            <a:off x="-65175" y="-829500"/>
            <a:ext cx="24384000" cy="14545500"/>
          </a:xfrm>
          <a:prstGeom prst="rect">
            <a:avLst/>
          </a:prstGeom>
          <a:gradFill>
            <a:gsLst>
              <a:gs pos="0">
                <a:srgbClr val="0E0066">
                  <a:alpha val="91372"/>
                </a:srgbClr>
              </a:gs>
              <a:gs pos="50000">
                <a:srgbClr val="2E94FF">
                  <a:alpha val="90196"/>
                </a:srgbClr>
              </a:gs>
              <a:gs pos="100000">
                <a:srgbClr val="2E94FF">
                  <a:alpha val="57254"/>
                </a:srgbClr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424" name="Google Shape;424;p63"/>
          <p:cNvSpPr txBox="1">
            <a:spLocks noGrp="1"/>
          </p:cNvSpPr>
          <p:nvPr>
            <p:ph type="title"/>
          </p:nvPr>
        </p:nvSpPr>
        <p:spPr>
          <a:xfrm>
            <a:off x="1841400" y="1161800"/>
            <a:ext cx="13757100" cy="6668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19050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8000" b="0" dirty="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Thank you for your time</a:t>
            </a:r>
            <a:endParaRPr sz="8000" b="0" dirty="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90500" marR="190500" lvl="0" indent="-190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lang="en-GB" sz="4000" b="0" u="sng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GB" sz="4000" b="0" u="sng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GB" sz="4000" b="0" u="sng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4000" b="0" u="sng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Ian@thebehaviouralist.com</a:t>
            </a:r>
            <a:r>
              <a:rPr lang="en-GB" sz="4500" b="0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4500" b="0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90500" marR="190500" lvl="0" indent="-190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4500" b="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25" name="Google Shape;425;p63"/>
          <p:cNvPicPr preferRelativeResize="0"/>
          <p:nvPr/>
        </p:nvPicPr>
        <p:blipFill rotWithShape="1">
          <a:blip r:embed="rId5">
            <a:alphaModFix/>
          </a:blip>
          <a:srcRect t="17192" b="28087"/>
          <a:stretch/>
        </p:blipFill>
        <p:spPr>
          <a:xfrm>
            <a:off x="18734774" y="11392451"/>
            <a:ext cx="4783000" cy="18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4"/>
          <p:cNvSpPr txBox="1"/>
          <p:nvPr/>
        </p:nvSpPr>
        <p:spPr>
          <a:xfrm>
            <a:off x="15991875" y="3421675"/>
            <a:ext cx="7173000" cy="13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64"/>
          <p:cNvSpPr txBox="1"/>
          <p:nvPr/>
        </p:nvSpPr>
        <p:spPr>
          <a:xfrm>
            <a:off x="1526050" y="3708475"/>
            <a:ext cx="86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64"/>
          <p:cNvSpPr txBox="1"/>
          <p:nvPr/>
        </p:nvSpPr>
        <p:spPr>
          <a:xfrm>
            <a:off x="1526775" y="4042225"/>
            <a:ext cx="7245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3" name="Google Shape;433;p64"/>
          <p:cNvSpPr txBox="1"/>
          <p:nvPr/>
        </p:nvSpPr>
        <p:spPr>
          <a:xfrm>
            <a:off x="1581150" y="3378575"/>
            <a:ext cx="21583500" cy="13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Positives</a:t>
            </a:r>
            <a:endParaRPr sz="27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●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appetite was there ‘I enjoyed the programme immensely’,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914400" marR="0" lvl="1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○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Introduce in a usable / non-technical language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914400" marR="0" lvl="1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○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Technical support on the evaluation approach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●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Value in mapping the participant experience (removing frictions) - (Behavioural science lens)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●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sport sector is full of innovation, at a practical level - this could be tested and scaled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914400" marR="0" lvl="1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○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Building evidence bases for what works / and what can be scaled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914400" marR="0" lvl="1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○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Practical learnings - how to guides and strategy - e.g. upskilling on data management / how to guides on RCTs.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en-GB" sz="27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hallenges </a:t>
            </a:r>
            <a:endParaRPr sz="2700"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●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Quality of data available in the sector - objective data can be a challenge.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●"/>
            </a:pPr>
            <a:r>
              <a:rPr lang="en-GB" sz="2700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GDPR challenges - data sharing agreements</a:t>
            </a: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with multiple partners.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●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Research (walk to jog / user devices)</a:t>
            </a: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●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Work with the grain there are opportunities to run large scale trials - don’t reverse engineer the research opportunity. Large scale present a learning opportunity. </a:t>
            </a:r>
            <a:endParaRPr sz="27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marR="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Helvetica Neue Light"/>
              <a:buChar char="●"/>
            </a:pPr>
            <a:r>
              <a:rPr lang="en-GB" sz="27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Importance of Sport Ireland as a supporter and trusted sponsor</a:t>
            </a:r>
            <a:endParaRPr sz="2700" b="0" i="0" u="none" strike="noStrike" cap="none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1" u="none" strike="noStrike" cap="none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GB" sz="3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30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4" name="Google Shape;434;p64"/>
          <p:cNvSpPr txBox="1">
            <a:spLocks noGrp="1"/>
          </p:cNvSpPr>
          <p:nvPr>
            <p:ph type="title"/>
          </p:nvPr>
        </p:nvSpPr>
        <p:spPr>
          <a:xfrm>
            <a:off x="1295400" y="2001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sz="5300" b="1">
                <a:latin typeface="Helvetica Neue"/>
                <a:ea typeface="Helvetica Neue"/>
                <a:cs typeface="Helvetica Neue"/>
                <a:sym typeface="Helvetica Neue"/>
              </a:rPr>
              <a:t>Practical learnings</a:t>
            </a:r>
            <a:endParaRPr sz="5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65" descr="Infoprocessing model of consumer attn and choice.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7466" y="4820665"/>
            <a:ext cx="6398090" cy="328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5" descr="Mindspace.JPG"/>
          <p:cNvPicPr preferRelativeResize="0"/>
          <p:nvPr/>
        </p:nvPicPr>
        <p:blipFill rotWithShape="1">
          <a:blip r:embed="rId4">
            <a:alphaModFix/>
          </a:blip>
          <a:srcRect t="21758"/>
          <a:stretch/>
        </p:blipFill>
        <p:spPr>
          <a:xfrm>
            <a:off x="1345935" y="4041199"/>
            <a:ext cx="4282733" cy="4607332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65"/>
          <p:cNvSpPr txBox="1"/>
          <p:nvPr/>
        </p:nvSpPr>
        <p:spPr>
          <a:xfrm>
            <a:off x="12911800" y="8648533"/>
            <a:ext cx="4127100" cy="20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Attention / Cognitive models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3" name="Google Shape;443;p65"/>
          <p:cNvSpPr txBox="1"/>
          <p:nvPr/>
        </p:nvSpPr>
        <p:spPr>
          <a:xfrm>
            <a:off x="6995535" y="8648533"/>
            <a:ext cx="35673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Behaviour Change Wheel (COM-B)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444" name="Google Shape;444;p65"/>
          <p:cNvPicPr preferRelativeResize="0"/>
          <p:nvPr/>
        </p:nvPicPr>
        <p:blipFill rotWithShape="1">
          <a:blip r:embed="rId5">
            <a:alphaModFix/>
          </a:blip>
          <a:srcRect l="29108"/>
          <a:stretch/>
        </p:blipFill>
        <p:spPr>
          <a:xfrm>
            <a:off x="6804866" y="4545533"/>
            <a:ext cx="3948534" cy="38303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5" name="Google Shape;445;p65"/>
          <p:cNvGrpSpPr/>
          <p:nvPr/>
        </p:nvGrpSpPr>
        <p:grpSpPr>
          <a:xfrm>
            <a:off x="19155033" y="4820638"/>
            <a:ext cx="3566978" cy="3280088"/>
            <a:chOff x="302872" y="337"/>
            <a:chExt cx="1783489" cy="1640044"/>
          </a:xfrm>
        </p:grpSpPr>
        <p:sp>
          <p:nvSpPr>
            <p:cNvPr id="446" name="Google Shape;446;p65"/>
            <p:cNvSpPr/>
            <p:nvPr/>
          </p:nvSpPr>
          <p:spPr>
            <a:xfrm>
              <a:off x="838216" y="337"/>
              <a:ext cx="712800" cy="712800"/>
            </a:xfrm>
            <a:prstGeom prst="ellipse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65"/>
            <p:cNvSpPr txBox="1"/>
            <p:nvPr/>
          </p:nvSpPr>
          <p:spPr>
            <a:xfrm>
              <a:off x="942604" y="104725"/>
              <a:ext cx="504000" cy="50400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Routine</a:t>
              </a:r>
              <a:endParaRPr sz="2900"/>
            </a:p>
          </p:txBody>
        </p:sp>
        <p:sp>
          <p:nvSpPr>
            <p:cNvPr id="448" name="Google Shape;448;p65"/>
            <p:cNvSpPr/>
            <p:nvPr/>
          </p:nvSpPr>
          <p:spPr>
            <a:xfrm rot="3601826">
              <a:off x="1364771" y="695559"/>
              <a:ext cx="189775" cy="24045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65"/>
            <p:cNvSpPr txBox="1"/>
            <p:nvPr/>
          </p:nvSpPr>
          <p:spPr>
            <a:xfrm rot="3600843">
              <a:off x="1378962" y="718849"/>
              <a:ext cx="132656" cy="14449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65"/>
            <p:cNvSpPr/>
            <p:nvPr/>
          </p:nvSpPr>
          <p:spPr>
            <a:xfrm>
              <a:off x="1373561" y="927581"/>
              <a:ext cx="712800" cy="712800"/>
            </a:xfrm>
            <a:prstGeom prst="ellipse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5"/>
            <p:cNvSpPr txBox="1"/>
            <p:nvPr/>
          </p:nvSpPr>
          <p:spPr>
            <a:xfrm>
              <a:off x="1477949" y="1031969"/>
              <a:ext cx="504000" cy="50400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Reward</a:t>
              </a:r>
              <a:endParaRPr sz="2900"/>
            </a:p>
          </p:txBody>
        </p:sp>
        <p:sp>
          <p:nvSpPr>
            <p:cNvPr id="452" name="Google Shape;452;p65"/>
            <p:cNvSpPr/>
            <p:nvPr/>
          </p:nvSpPr>
          <p:spPr>
            <a:xfrm rot="10800000">
              <a:off x="1105226" y="1163669"/>
              <a:ext cx="189600" cy="240600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5"/>
            <p:cNvSpPr txBox="1"/>
            <p:nvPr/>
          </p:nvSpPr>
          <p:spPr>
            <a:xfrm>
              <a:off x="1162051" y="1211812"/>
              <a:ext cx="132900" cy="14430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65"/>
            <p:cNvSpPr/>
            <p:nvPr/>
          </p:nvSpPr>
          <p:spPr>
            <a:xfrm>
              <a:off x="302872" y="927581"/>
              <a:ext cx="712800" cy="712800"/>
            </a:xfrm>
            <a:prstGeom prst="ellipse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5"/>
            <p:cNvSpPr txBox="1"/>
            <p:nvPr/>
          </p:nvSpPr>
          <p:spPr>
            <a:xfrm>
              <a:off x="407260" y="1031969"/>
              <a:ext cx="504000" cy="50400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Cue</a:t>
              </a:r>
              <a:endParaRPr sz="2900"/>
            </a:p>
          </p:txBody>
        </p:sp>
        <p:sp>
          <p:nvSpPr>
            <p:cNvPr id="456" name="Google Shape;456;p65"/>
            <p:cNvSpPr/>
            <p:nvPr/>
          </p:nvSpPr>
          <p:spPr>
            <a:xfrm rot="-3601826">
              <a:off x="829285" y="704723"/>
              <a:ext cx="189775" cy="240457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5"/>
            <p:cNvSpPr txBox="1"/>
            <p:nvPr/>
          </p:nvSpPr>
          <p:spPr>
            <a:xfrm rot="-3600843">
              <a:off x="843712" y="777513"/>
              <a:ext cx="132656" cy="14449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8" name="Google Shape;458;p65"/>
          <p:cNvSpPr txBox="1"/>
          <p:nvPr/>
        </p:nvSpPr>
        <p:spPr>
          <a:xfrm>
            <a:off x="18840623" y="8550133"/>
            <a:ext cx="46527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Habit </a:t>
            </a:r>
            <a:endParaRPr sz="4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formation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9" name="Google Shape;459;p65"/>
          <p:cNvSpPr txBox="1">
            <a:spLocks noGrp="1"/>
          </p:cNvSpPr>
          <p:nvPr>
            <p:ph type="title"/>
          </p:nvPr>
        </p:nvSpPr>
        <p:spPr>
          <a:xfrm>
            <a:off x="1606600" y="925667"/>
            <a:ext cx="14670300" cy="1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Frameworks and theories</a:t>
            </a:r>
            <a:endParaRPr sz="5600"/>
          </a:p>
        </p:txBody>
      </p:sp>
      <p:sp>
        <p:nvSpPr>
          <p:cNvPr id="460" name="Google Shape;460;p65"/>
          <p:cNvSpPr txBox="1"/>
          <p:nvPr/>
        </p:nvSpPr>
        <p:spPr>
          <a:xfrm>
            <a:off x="1944542" y="8586667"/>
            <a:ext cx="3384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00" rIns="182875" bIns="91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MINDSPACE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6"/>
          <p:cNvSpPr/>
          <p:nvPr/>
        </p:nvSpPr>
        <p:spPr>
          <a:xfrm>
            <a:off x="15866000" y="1912125"/>
            <a:ext cx="7965300" cy="8488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6"/>
          <p:cNvSpPr txBox="1">
            <a:spLocks noGrp="1"/>
          </p:cNvSpPr>
          <p:nvPr>
            <p:ph type="body" idx="3"/>
          </p:nvPr>
        </p:nvSpPr>
        <p:spPr>
          <a:xfrm>
            <a:off x="1257300" y="3749444"/>
            <a:ext cx="2186940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600" u="none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600"/>
          </a:p>
        </p:txBody>
      </p:sp>
      <p:sp>
        <p:nvSpPr>
          <p:cNvPr id="467" name="Google Shape;467;p66"/>
          <p:cNvSpPr txBox="1">
            <a:spLocks noGrp="1"/>
          </p:cNvSpPr>
          <p:nvPr>
            <p:ph type="title"/>
          </p:nvPr>
        </p:nvSpPr>
        <p:spPr>
          <a:xfrm>
            <a:off x="1295400" y="2001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sz="5300" b="1">
                <a:latin typeface="Helvetica Neue"/>
                <a:ea typeface="Helvetica Neue"/>
                <a:cs typeface="Helvetica Neue"/>
                <a:sym typeface="Helvetica Neue"/>
              </a:rPr>
              <a:t>Behavioural Science can help</a:t>
            </a:r>
            <a:endParaRPr sz="5300"/>
          </a:p>
        </p:txBody>
      </p:sp>
      <p:pic>
        <p:nvPicPr>
          <p:cNvPr id="468" name="Google Shape;46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434" y="12593322"/>
            <a:ext cx="2571748" cy="85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44475" y="3075675"/>
            <a:ext cx="7218675" cy="34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6"/>
          <p:cNvSpPr txBox="1"/>
          <p:nvPr/>
        </p:nvSpPr>
        <p:spPr>
          <a:xfrm>
            <a:off x="1320925" y="3275700"/>
            <a:ext cx="12721800" cy="81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1)	</a:t>
            </a: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Providing insight and tools to address challenges 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371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(e.g. inactivity, sustainability +)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13716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2)	</a:t>
            </a: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Provide Theories of Change to understand challenges from a behavioural perspective.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3)	</a:t>
            </a: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Introduce robust evaluation methods, evidence based. Build a knowledge base of what works within the sector. Enables sport to </a:t>
            </a:r>
            <a:r>
              <a:rPr lang="en-GB" sz="3600" u="sng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share and scale</a:t>
            </a: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learnings.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71" name="Google Shape;471;p66"/>
          <p:cNvSpPr txBox="1"/>
          <p:nvPr/>
        </p:nvSpPr>
        <p:spPr>
          <a:xfrm>
            <a:off x="16065925" y="2026250"/>
            <a:ext cx="20606400" cy="88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600" b="1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Randomised Controlled Trials:</a:t>
            </a:r>
            <a:endParaRPr sz="3600" b="1">
              <a:solidFill>
                <a:srgbClr val="22222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Helvetica Neue Light"/>
              <a:buChar char="●"/>
            </a:pP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Establish causality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Helvetica Neue Light"/>
              <a:buChar char="●"/>
            </a:pP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Measure effect size (impact)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Helvetica Neue Light"/>
              <a:buChar char="●"/>
            </a:pP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Build knowledge base - what works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Helvetica Neue Light"/>
              <a:buChar char="●"/>
            </a:pP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Conduct heterogeneity analysis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600"/>
              <a:buFont typeface="Helvetica Neue Light"/>
              <a:buChar char="●"/>
            </a:pPr>
            <a:r>
              <a:rPr lang="en-GB" sz="3600">
                <a:solidFill>
                  <a:srgbClr val="22222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Require large sample sizes</a:t>
            </a: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3600">
              <a:solidFill>
                <a:srgbClr val="22222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7"/>
          <p:cNvSpPr txBox="1">
            <a:spLocks noGrp="1"/>
          </p:cNvSpPr>
          <p:nvPr>
            <p:ph type="title"/>
          </p:nvPr>
        </p:nvSpPr>
        <p:spPr>
          <a:xfrm>
            <a:off x="1087867" y="778800"/>
            <a:ext cx="20474400" cy="93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latin typeface="Poppins Medium"/>
                <a:ea typeface="Poppins Medium"/>
                <a:cs typeface="Poppins Medium"/>
                <a:sym typeface="Poppins Medium"/>
              </a:rPr>
              <a:t>Behavioural journey mapping</a:t>
            </a:r>
            <a:endParaRPr sz="5300">
              <a:solidFill>
                <a:schemeClr val="dk1"/>
              </a:solidFill>
            </a:endParaRPr>
          </a:p>
        </p:txBody>
      </p:sp>
      <p:pic>
        <p:nvPicPr>
          <p:cNvPr id="477" name="Google Shape;477;p67"/>
          <p:cNvPicPr preferRelativeResize="0"/>
          <p:nvPr/>
        </p:nvPicPr>
        <p:blipFill rotWithShape="1">
          <a:blip r:embed="rId3">
            <a:alphaModFix/>
          </a:blip>
          <a:srcRect l="1244"/>
          <a:stretch/>
        </p:blipFill>
        <p:spPr>
          <a:xfrm>
            <a:off x="10093133" y="2859400"/>
            <a:ext cx="13578798" cy="96808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8" name="Google Shape;478;p67"/>
          <p:cNvSpPr txBox="1"/>
          <p:nvPr/>
        </p:nvSpPr>
        <p:spPr>
          <a:xfrm>
            <a:off x="951600" y="2760800"/>
            <a:ext cx="8796900" cy="103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457200" lvl="0" indent="-520700" algn="l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Poppins"/>
              <a:buAutoNum type="arabicParenR"/>
            </a:pPr>
            <a:r>
              <a:rPr lang="en-GB" sz="4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Map the participant experience</a:t>
            </a:r>
            <a:endParaRPr sz="4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520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Poppins"/>
              <a:buAutoNum type="arabicParenR"/>
            </a:pPr>
            <a:r>
              <a:rPr lang="en-GB" sz="4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Break down steps into component actions </a:t>
            </a:r>
            <a:endParaRPr sz="4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520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Poppins"/>
              <a:buAutoNum type="alphaLcParenR"/>
            </a:pPr>
            <a:r>
              <a:rPr lang="en-GB" sz="4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Barriers and enablers</a:t>
            </a:r>
            <a:endParaRPr sz="4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520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Poppins"/>
              <a:buAutoNum type="alphaLcParenR"/>
            </a:pPr>
            <a:r>
              <a:rPr lang="en-GB" sz="4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Identify opportunities to intervene</a:t>
            </a:r>
            <a:endParaRPr sz="4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68"/>
          <p:cNvGrpSpPr/>
          <p:nvPr/>
        </p:nvGrpSpPr>
        <p:grpSpPr>
          <a:xfrm>
            <a:off x="9213611" y="3902155"/>
            <a:ext cx="13121287" cy="6560667"/>
            <a:chOff x="386271" y="357"/>
            <a:chExt cx="6560644" cy="3280333"/>
          </a:xfrm>
        </p:grpSpPr>
        <p:sp>
          <p:nvSpPr>
            <p:cNvPr id="484" name="Google Shape;484;p68"/>
            <p:cNvSpPr/>
            <p:nvPr/>
          </p:nvSpPr>
          <p:spPr>
            <a:xfrm>
              <a:off x="386275" y="357"/>
              <a:ext cx="1215000" cy="72900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85" name="Google Shape;485;p68"/>
            <p:cNvSpPr txBox="1"/>
            <p:nvPr/>
          </p:nvSpPr>
          <p:spPr>
            <a:xfrm>
              <a:off x="386275" y="357"/>
              <a:ext cx="1215000" cy="72900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Availability Heuristic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86" name="Google Shape;486;p68"/>
            <p:cNvSpPr/>
            <p:nvPr/>
          </p:nvSpPr>
          <p:spPr>
            <a:xfrm>
              <a:off x="1722680" y="357"/>
              <a:ext cx="1215000" cy="7290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87" name="Google Shape;487;p68"/>
            <p:cNvSpPr txBox="1"/>
            <p:nvPr/>
          </p:nvSpPr>
          <p:spPr>
            <a:xfrm>
              <a:off x="1722680" y="357"/>
              <a:ext cx="1215000" cy="729000"/>
            </a:xfrm>
            <a:prstGeom prst="rect">
              <a:avLst/>
            </a:prstGeom>
            <a:solidFill>
              <a:srgbClr val="E3AACA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Representativeness Heuristic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88" name="Google Shape;488;p68"/>
            <p:cNvSpPr/>
            <p:nvPr/>
          </p:nvSpPr>
          <p:spPr>
            <a:xfrm>
              <a:off x="3059086" y="357"/>
              <a:ext cx="1215000" cy="7290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89" name="Google Shape;489;p68"/>
            <p:cNvSpPr txBox="1"/>
            <p:nvPr/>
          </p:nvSpPr>
          <p:spPr>
            <a:xfrm>
              <a:off x="3059086" y="357"/>
              <a:ext cx="1215000" cy="729000"/>
            </a:xfrm>
            <a:prstGeom prst="rect">
              <a:avLst/>
            </a:prstGeom>
            <a:solidFill>
              <a:srgbClr val="FAD414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Loss aversion bias</a:t>
              </a:r>
              <a:endParaRPr sz="2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0" name="Google Shape;490;p68"/>
            <p:cNvSpPr/>
            <p:nvPr/>
          </p:nvSpPr>
          <p:spPr>
            <a:xfrm>
              <a:off x="4395492" y="357"/>
              <a:ext cx="1215000" cy="7290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1" name="Google Shape;491;p68"/>
            <p:cNvSpPr txBox="1"/>
            <p:nvPr/>
          </p:nvSpPr>
          <p:spPr>
            <a:xfrm>
              <a:off x="4395492" y="357"/>
              <a:ext cx="1215000" cy="729000"/>
            </a:xfrm>
            <a:prstGeom prst="rect">
              <a:avLst/>
            </a:prstGeom>
            <a:solidFill>
              <a:srgbClr val="E1602F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The Endowment effect</a:t>
              </a: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2" name="Google Shape;492;p68"/>
            <p:cNvSpPr/>
            <p:nvPr/>
          </p:nvSpPr>
          <p:spPr>
            <a:xfrm>
              <a:off x="5731898" y="357"/>
              <a:ext cx="1215000" cy="72900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3" name="Google Shape;493;p68"/>
            <p:cNvSpPr txBox="1"/>
            <p:nvPr/>
          </p:nvSpPr>
          <p:spPr>
            <a:xfrm>
              <a:off x="5731898" y="357"/>
              <a:ext cx="1215000" cy="72900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Framing effect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4" name="Google Shape;494;p68"/>
            <p:cNvSpPr txBox="1"/>
            <p:nvPr/>
          </p:nvSpPr>
          <p:spPr>
            <a:xfrm>
              <a:off x="386271" y="2551690"/>
              <a:ext cx="1215000" cy="729000"/>
            </a:xfrm>
            <a:prstGeom prst="rect">
              <a:avLst/>
            </a:prstGeom>
            <a:solidFill>
              <a:srgbClr val="3E86C1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Omission bias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5" name="Google Shape;495;p68"/>
            <p:cNvSpPr/>
            <p:nvPr/>
          </p:nvSpPr>
          <p:spPr>
            <a:xfrm>
              <a:off x="386275" y="850797"/>
              <a:ext cx="1215000" cy="72900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6" name="Google Shape;496;p68"/>
            <p:cNvSpPr txBox="1"/>
            <p:nvPr/>
          </p:nvSpPr>
          <p:spPr>
            <a:xfrm>
              <a:off x="386275" y="850797"/>
              <a:ext cx="1215000" cy="729000"/>
            </a:xfrm>
            <a:prstGeom prst="rect">
              <a:avLst/>
            </a:prstGeom>
            <a:solidFill>
              <a:srgbClr val="E1602F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Present bias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7" name="Google Shape;497;p68"/>
            <p:cNvSpPr/>
            <p:nvPr/>
          </p:nvSpPr>
          <p:spPr>
            <a:xfrm>
              <a:off x="1722680" y="850797"/>
              <a:ext cx="1215000" cy="7290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8" name="Google Shape;498;p68"/>
            <p:cNvSpPr txBox="1"/>
            <p:nvPr/>
          </p:nvSpPr>
          <p:spPr>
            <a:xfrm>
              <a:off x="1722680" y="850797"/>
              <a:ext cx="1215000" cy="72900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Social Proof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9" name="Google Shape;499;p68"/>
            <p:cNvSpPr/>
            <p:nvPr/>
          </p:nvSpPr>
          <p:spPr>
            <a:xfrm>
              <a:off x="3059086" y="850797"/>
              <a:ext cx="1215000" cy="7290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0" name="Google Shape;500;p68"/>
            <p:cNvSpPr txBox="1"/>
            <p:nvPr/>
          </p:nvSpPr>
          <p:spPr>
            <a:xfrm>
              <a:off x="3059086" y="850797"/>
              <a:ext cx="1215000" cy="729000"/>
            </a:xfrm>
            <a:prstGeom prst="rect">
              <a:avLst/>
            </a:prstGeom>
            <a:solidFill>
              <a:srgbClr val="3E86C1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Affect Heuristics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1" name="Google Shape;501;p68"/>
            <p:cNvSpPr/>
            <p:nvPr/>
          </p:nvSpPr>
          <p:spPr>
            <a:xfrm>
              <a:off x="4395492" y="850797"/>
              <a:ext cx="1215000" cy="72900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2" name="Google Shape;502;p68"/>
            <p:cNvSpPr txBox="1"/>
            <p:nvPr/>
          </p:nvSpPr>
          <p:spPr>
            <a:xfrm>
              <a:off x="4395492" y="850797"/>
              <a:ext cx="1215000" cy="729000"/>
            </a:xfrm>
            <a:prstGeom prst="rect">
              <a:avLst/>
            </a:prstGeom>
            <a:solidFill>
              <a:srgbClr val="E3AACA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Recognition heuristic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3" name="Google Shape;503;p68"/>
            <p:cNvSpPr/>
            <p:nvPr/>
          </p:nvSpPr>
          <p:spPr>
            <a:xfrm>
              <a:off x="5731898" y="850797"/>
              <a:ext cx="1215000" cy="72900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4" name="Google Shape;504;p68"/>
            <p:cNvSpPr txBox="1"/>
            <p:nvPr/>
          </p:nvSpPr>
          <p:spPr>
            <a:xfrm>
              <a:off x="5731898" y="850797"/>
              <a:ext cx="1215000" cy="729000"/>
            </a:xfrm>
            <a:prstGeom prst="rect">
              <a:avLst/>
            </a:prstGeom>
            <a:solidFill>
              <a:srgbClr val="3E86C1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Scarcity heuristic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5" name="Google Shape;505;p68"/>
            <p:cNvSpPr txBox="1"/>
            <p:nvPr/>
          </p:nvSpPr>
          <p:spPr>
            <a:xfrm>
              <a:off x="1722671" y="2551664"/>
              <a:ext cx="1215000" cy="729000"/>
            </a:xfrm>
            <a:prstGeom prst="rect">
              <a:avLst/>
            </a:prstGeom>
            <a:solidFill>
              <a:srgbClr val="E1602F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Bandwagon effect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6" name="Google Shape;506;p68"/>
            <p:cNvSpPr/>
            <p:nvPr/>
          </p:nvSpPr>
          <p:spPr>
            <a:xfrm>
              <a:off x="386275" y="1701237"/>
              <a:ext cx="1215000" cy="72900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7" name="Google Shape;507;p68"/>
            <p:cNvSpPr txBox="1"/>
            <p:nvPr/>
          </p:nvSpPr>
          <p:spPr>
            <a:xfrm>
              <a:off x="386275" y="1701237"/>
              <a:ext cx="1215000" cy="729000"/>
            </a:xfrm>
            <a:prstGeom prst="rect">
              <a:avLst/>
            </a:prstGeom>
            <a:solidFill>
              <a:srgbClr val="FAD414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Confirmation bias</a:t>
              </a:r>
              <a:endParaRPr sz="2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8" name="Google Shape;508;p68"/>
            <p:cNvSpPr/>
            <p:nvPr/>
          </p:nvSpPr>
          <p:spPr>
            <a:xfrm>
              <a:off x="1722680" y="1701237"/>
              <a:ext cx="1215000" cy="72900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9" name="Google Shape;509;p68"/>
            <p:cNvSpPr txBox="1"/>
            <p:nvPr/>
          </p:nvSpPr>
          <p:spPr>
            <a:xfrm>
              <a:off x="1722680" y="1701237"/>
              <a:ext cx="1215000" cy="729000"/>
            </a:xfrm>
            <a:prstGeom prst="rect">
              <a:avLst/>
            </a:prstGeom>
            <a:solidFill>
              <a:srgbClr val="E3AACA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Optimism bias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0" name="Google Shape;510;p68"/>
            <p:cNvSpPr/>
            <p:nvPr/>
          </p:nvSpPr>
          <p:spPr>
            <a:xfrm>
              <a:off x="3059086" y="1701237"/>
              <a:ext cx="1215000" cy="72900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1" name="Google Shape;511;p68"/>
            <p:cNvSpPr txBox="1"/>
            <p:nvPr/>
          </p:nvSpPr>
          <p:spPr>
            <a:xfrm>
              <a:off x="3059086" y="1701237"/>
              <a:ext cx="1215000" cy="729000"/>
            </a:xfrm>
            <a:prstGeom prst="rect">
              <a:avLst/>
            </a:prstGeom>
            <a:solidFill>
              <a:srgbClr val="E1602F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Bias blind spot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2" name="Google Shape;512;p68"/>
            <p:cNvSpPr/>
            <p:nvPr/>
          </p:nvSpPr>
          <p:spPr>
            <a:xfrm>
              <a:off x="4395492" y="1701237"/>
              <a:ext cx="1215000" cy="72900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3" name="Google Shape;513;p68"/>
            <p:cNvSpPr txBox="1"/>
            <p:nvPr/>
          </p:nvSpPr>
          <p:spPr>
            <a:xfrm>
              <a:off x="4395492" y="1701237"/>
              <a:ext cx="1215000" cy="729000"/>
            </a:xfrm>
            <a:prstGeom prst="rect">
              <a:avLst/>
            </a:prstGeom>
            <a:solidFill>
              <a:srgbClr val="0B9E77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Anchoring effect </a:t>
              </a:r>
              <a:endParaRPr sz="21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4" name="Google Shape;514;p68"/>
            <p:cNvSpPr txBox="1"/>
            <p:nvPr/>
          </p:nvSpPr>
          <p:spPr>
            <a:xfrm>
              <a:off x="5731914" y="1701277"/>
              <a:ext cx="1215000" cy="729000"/>
            </a:xfrm>
            <a:prstGeom prst="rect">
              <a:avLst/>
            </a:prstGeom>
            <a:solidFill>
              <a:srgbClr val="E3AACA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Herding instinct 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5" name="Google Shape;515;p68"/>
            <p:cNvSpPr txBox="1"/>
            <p:nvPr/>
          </p:nvSpPr>
          <p:spPr>
            <a:xfrm>
              <a:off x="3059054" y="2551670"/>
              <a:ext cx="1215000" cy="729000"/>
            </a:xfrm>
            <a:prstGeom prst="rect">
              <a:avLst/>
            </a:prstGeom>
            <a:solidFill>
              <a:srgbClr val="FAD414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Familiarity heuristic</a:t>
              </a:r>
              <a:endParaRPr sz="2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6" name="Google Shape;516;p68"/>
            <p:cNvSpPr txBox="1"/>
            <p:nvPr/>
          </p:nvSpPr>
          <p:spPr>
            <a:xfrm>
              <a:off x="4395456" y="2551677"/>
              <a:ext cx="1215000" cy="729000"/>
            </a:xfrm>
            <a:prstGeom prst="rect">
              <a:avLst/>
            </a:prstGeom>
            <a:solidFill>
              <a:srgbClr val="3E86C1"/>
            </a:solidFill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GB" sz="21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Authority bias</a:t>
              </a:r>
              <a:endParaRPr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17" name="Google Shape;517;p68"/>
          <p:cNvSpPr txBox="1">
            <a:spLocks noGrp="1"/>
          </p:cNvSpPr>
          <p:nvPr>
            <p:ph type="title"/>
          </p:nvPr>
        </p:nvSpPr>
        <p:spPr>
          <a:xfrm>
            <a:off x="1163467" y="1419733"/>
            <a:ext cx="20720100" cy="14136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68"/>
          <p:cNvSpPr txBox="1"/>
          <p:nvPr/>
        </p:nvSpPr>
        <p:spPr>
          <a:xfrm>
            <a:off x="1632733" y="887800"/>
            <a:ext cx="167313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00" tIns="243800" rIns="243800" bIns="24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Tools (prompt cards)</a:t>
            </a:r>
            <a:r>
              <a:rPr lang="en-GB" sz="37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5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9" name="Google Shape;519;p68"/>
          <p:cNvSpPr/>
          <p:nvPr/>
        </p:nvSpPr>
        <p:spPr>
          <a:xfrm>
            <a:off x="1555764" y="3498403"/>
            <a:ext cx="56127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0" name="Google Shape;520;p68"/>
          <p:cNvSpPr txBox="1"/>
          <p:nvPr/>
        </p:nvSpPr>
        <p:spPr>
          <a:xfrm>
            <a:off x="1555764" y="3498403"/>
            <a:ext cx="56127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5600" tIns="203200" rIns="355600" bIns="2032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Calibri"/>
              <a:buNone/>
            </a:pPr>
            <a:r>
              <a:rPr lang="en-GB" sz="5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Heuristics</a:t>
            </a:r>
            <a:endParaRPr sz="29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1" name="Google Shape;521;p68"/>
          <p:cNvSpPr/>
          <p:nvPr/>
        </p:nvSpPr>
        <p:spPr>
          <a:xfrm>
            <a:off x="1555764" y="4792291"/>
            <a:ext cx="5612700" cy="1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2" name="Google Shape;522;p68"/>
          <p:cNvSpPr txBox="1"/>
          <p:nvPr/>
        </p:nvSpPr>
        <p:spPr>
          <a:xfrm>
            <a:off x="1758964" y="4620233"/>
            <a:ext cx="5004000" cy="19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256000" bIns="288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Mental </a:t>
            </a:r>
            <a:r>
              <a:rPr lang="en-GB" sz="3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shortcuts,</a:t>
            </a:r>
            <a:r>
              <a:rPr lang="en-GB" sz="37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rules of thumb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3" name="Google Shape;523;p68"/>
          <p:cNvSpPr/>
          <p:nvPr/>
        </p:nvSpPr>
        <p:spPr>
          <a:xfrm>
            <a:off x="1555764" y="7328136"/>
            <a:ext cx="56127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4" name="Google Shape;524;p68"/>
          <p:cNvSpPr txBox="1"/>
          <p:nvPr/>
        </p:nvSpPr>
        <p:spPr>
          <a:xfrm>
            <a:off x="1555764" y="7328136"/>
            <a:ext cx="56127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5600" tIns="203200" rIns="355600" bIns="2032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Calibri"/>
              <a:buNone/>
            </a:pPr>
            <a:r>
              <a:rPr lang="en-GB" sz="51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Cognitive biases </a:t>
            </a:r>
            <a:endParaRPr sz="2900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5" name="Google Shape;525;p68"/>
          <p:cNvSpPr/>
          <p:nvPr/>
        </p:nvSpPr>
        <p:spPr>
          <a:xfrm>
            <a:off x="1555764" y="8622024"/>
            <a:ext cx="5612700" cy="1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6" name="Google Shape;526;p68"/>
          <p:cNvSpPr txBox="1"/>
          <p:nvPr/>
        </p:nvSpPr>
        <p:spPr>
          <a:xfrm>
            <a:off x="1758964" y="8887912"/>
            <a:ext cx="5612700" cy="1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0" tIns="192000" rIns="256000" bIns="288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7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</a:t>
            </a:r>
            <a:r>
              <a:rPr lang="en-GB" sz="37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en-GB" sz="370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built systematic biases on judgment and decision making</a:t>
            </a:r>
            <a:endParaRPr sz="29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27" name="Google Shape;527;p68"/>
          <p:cNvSpPr txBox="1"/>
          <p:nvPr/>
        </p:nvSpPr>
        <p:spPr>
          <a:xfrm>
            <a:off x="19904442" y="9004381"/>
            <a:ext cx="2430300" cy="1458300"/>
          </a:xfrm>
          <a:prstGeom prst="rect">
            <a:avLst/>
          </a:prstGeom>
          <a:solidFill>
            <a:srgbClr val="E1602F"/>
          </a:solidFill>
          <a:ln>
            <a:noFill/>
          </a:ln>
        </p:spPr>
        <p:txBody>
          <a:bodyPr spcFirstLastPara="1" wrap="square" lIns="83800" tIns="83800" rIns="83800" bIns="838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None/>
            </a:pPr>
            <a:r>
              <a:rPr lang="en-GB" sz="2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Default bias</a:t>
            </a:r>
            <a:endParaRPr sz="2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"/>
          <p:cNvSpPr txBox="1">
            <a:spLocks noGrp="1"/>
          </p:cNvSpPr>
          <p:nvPr>
            <p:ph type="body" idx="1"/>
          </p:nvPr>
        </p:nvSpPr>
        <p:spPr>
          <a:xfrm>
            <a:off x="9314558" y="8431725"/>
            <a:ext cx="5631900" cy="3951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3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9" name="Google Shape;239;p44"/>
          <p:cNvSpPr txBox="1">
            <a:spLocks noGrp="1"/>
          </p:cNvSpPr>
          <p:nvPr>
            <p:ph type="body" idx="1"/>
          </p:nvPr>
        </p:nvSpPr>
        <p:spPr>
          <a:xfrm>
            <a:off x="17031400" y="7974525"/>
            <a:ext cx="6599400" cy="46185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Applied together this can increase your programmes / campaign impact.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It provides a lens to view a problem. 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It has grown exponentially - across sectors. Sport has been a slow adopter.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0" name="Google Shape;240;p44"/>
          <p:cNvSpPr/>
          <p:nvPr/>
        </p:nvSpPr>
        <p:spPr>
          <a:xfrm>
            <a:off x="901867" y="8147533"/>
            <a:ext cx="871200" cy="848100"/>
          </a:xfrm>
          <a:prstGeom prst="ellipse">
            <a:avLst/>
          </a:prstGeom>
          <a:solidFill>
            <a:srgbClr val="FAD414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sz="4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1" name="Google Shape;241;p44"/>
          <p:cNvSpPr/>
          <p:nvPr/>
        </p:nvSpPr>
        <p:spPr>
          <a:xfrm>
            <a:off x="8440633" y="8147533"/>
            <a:ext cx="871200" cy="848100"/>
          </a:xfrm>
          <a:prstGeom prst="ellipse">
            <a:avLst/>
          </a:prstGeom>
          <a:solidFill>
            <a:srgbClr val="FAD414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sz="4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2" name="Google Shape;242;p44"/>
          <p:cNvSpPr/>
          <p:nvPr/>
        </p:nvSpPr>
        <p:spPr>
          <a:xfrm>
            <a:off x="15979467" y="8147533"/>
            <a:ext cx="871200" cy="848100"/>
          </a:xfrm>
          <a:prstGeom prst="ellipse">
            <a:avLst/>
          </a:prstGeom>
          <a:solidFill>
            <a:srgbClr val="FAD414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sz="4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44"/>
          <p:cNvSpPr txBox="1">
            <a:spLocks noGrp="1"/>
          </p:cNvSpPr>
          <p:nvPr>
            <p:ph type="body" idx="1"/>
          </p:nvPr>
        </p:nvSpPr>
        <p:spPr>
          <a:xfrm>
            <a:off x="1750100" y="7974525"/>
            <a:ext cx="5631900" cy="39513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People do not act as rational beings. 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Behavioural science provides a more realistic perspective on how people make decisions.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‘Nudges’ and theories of change.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4" name="Google Shape;24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912" y="4021234"/>
            <a:ext cx="3277402" cy="3592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59593" y="4468130"/>
            <a:ext cx="1890667" cy="269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3424" y="4468125"/>
            <a:ext cx="3638820" cy="28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4"/>
          <p:cNvSpPr txBox="1">
            <a:spLocks noGrp="1"/>
          </p:cNvSpPr>
          <p:nvPr>
            <p:ph type="body" idx="1"/>
          </p:nvPr>
        </p:nvSpPr>
        <p:spPr>
          <a:xfrm>
            <a:off x="9493650" y="7974525"/>
            <a:ext cx="5934900" cy="4618500"/>
          </a:xfrm>
          <a:prstGeom prst="rect">
            <a:avLst/>
          </a:prstGeom>
        </p:spPr>
        <p:txBody>
          <a:bodyPr spcFirstLastPara="1" wrap="square" lIns="243800" tIns="243800" rIns="243800" bIns="2438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It is evidence based and data driven. 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Robust evaluation (RCTs, A:B testing) 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It can help build best practice and share and scale learnings. </a:t>
            </a:r>
            <a:endParaRPr sz="32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" name="Google Shape;248;p44"/>
          <p:cNvSpPr txBox="1">
            <a:spLocks noGrp="1"/>
          </p:cNvSpPr>
          <p:nvPr>
            <p:ph type="title"/>
          </p:nvPr>
        </p:nvSpPr>
        <p:spPr>
          <a:xfrm>
            <a:off x="1295400" y="15444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>
                <a:latin typeface="Helvetica Neue"/>
                <a:ea typeface="Helvetica Neue"/>
                <a:cs typeface="Helvetica Neue"/>
                <a:sym typeface="Helvetica Neue"/>
              </a:rPr>
              <a:t>What is behavioural science (how it can help)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>
            <a:spLocks noGrp="1"/>
          </p:cNvSpPr>
          <p:nvPr>
            <p:ph type="body" idx="3"/>
          </p:nvPr>
        </p:nvSpPr>
        <p:spPr>
          <a:xfrm>
            <a:off x="1414775" y="3978050"/>
            <a:ext cx="2233410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 i="1" u="none"/>
              <a:t>   </a:t>
            </a:r>
            <a:endParaRPr sz="8000" i="1" u="non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i="1" u="none"/>
              <a:t>Applying behavioural science to increase the start and continuation (sustain) of sport and physical activity in disadvantaged communities.</a:t>
            </a:r>
            <a:endParaRPr sz="6000" i="1" u="non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0" i="1" u="none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rial"/>
              <a:buNone/>
            </a:pPr>
            <a:endParaRPr sz="8000" i="1" u="none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8000" i="1" u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8000" i="1" u="none"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8000" i="1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8000" i="1" u="none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8000" i="1" u="none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8000" i="1"/>
          </a:p>
        </p:txBody>
      </p:sp>
      <p:pic>
        <p:nvPicPr>
          <p:cNvPr id="254" name="Google Shape;254;p45" descr="Picture 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4001" y="1369000"/>
            <a:ext cx="5864926" cy="211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0575" y="10157175"/>
            <a:ext cx="3885325" cy="201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11000" y="10276038"/>
            <a:ext cx="4876300" cy="17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4775" y="10582737"/>
            <a:ext cx="5000701" cy="1164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6"/>
          <p:cNvPicPr preferRelativeResize="0"/>
          <p:nvPr/>
        </p:nvPicPr>
        <p:blipFill rotWithShape="1">
          <a:blip r:embed="rId3">
            <a:alphaModFix/>
          </a:blip>
          <a:srcRect t="12161" b="66120"/>
          <a:stretch/>
        </p:blipFill>
        <p:spPr>
          <a:xfrm>
            <a:off x="0" y="4437700"/>
            <a:ext cx="24384000" cy="374415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6"/>
          <p:cNvSpPr/>
          <p:nvPr/>
        </p:nvSpPr>
        <p:spPr>
          <a:xfrm>
            <a:off x="9118500" y="9237225"/>
            <a:ext cx="6445200" cy="1778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Roboto"/>
                <a:ea typeface="Roboto"/>
                <a:cs typeface="Roboto"/>
                <a:sym typeface="Roboto"/>
              </a:rPr>
              <a:t>Pre-commitment devices - </a:t>
            </a:r>
            <a:r>
              <a:rPr lang="en-GB" sz="2600">
                <a:latin typeface="Roboto"/>
                <a:ea typeface="Roboto"/>
                <a:cs typeface="Roboto"/>
                <a:sym typeface="Roboto"/>
              </a:rPr>
              <a:t>helping people to pre-commit to exercise has increased motivation and the likelihood to finish programmes.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46"/>
          <p:cNvSpPr/>
          <p:nvPr/>
        </p:nvSpPr>
        <p:spPr>
          <a:xfrm>
            <a:off x="2327725" y="9237225"/>
            <a:ext cx="6445200" cy="1778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Roboto"/>
                <a:ea typeface="Roboto"/>
                <a:cs typeface="Roboto"/>
                <a:sym typeface="Roboto"/>
              </a:rPr>
              <a:t>Recruitment - </a:t>
            </a:r>
            <a:r>
              <a:rPr lang="en-GB" sz="2600">
                <a:latin typeface="Roboto"/>
                <a:ea typeface="Roboto"/>
                <a:cs typeface="Roboto"/>
                <a:sym typeface="Roboto"/>
              </a:rPr>
              <a:t>what strategies are effective at recruiting inactive participants from areas of deprivation to physical activity (PA) programmes.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5" name="Google Shape;265;p46"/>
          <p:cNvSpPr txBox="1">
            <a:spLocks noGrp="1"/>
          </p:cNvSpPr>
          <p:nvPr>
            <p:ph type="title"/>
          </p:nvPr>
        </p:nvSpPr>
        <p:spPr>
          <a:xfrm>
            <a:off x="1295400" y="15444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b="1">
                <a:latin typeface="Helvetica Neue"/>
                <a:ea typeface="Helvetica Neue"/>
                <a:cs typeface="Helvetica Neue"/>
                <a:sym typeface="Helvetica Neue"/>
              </a:rPr>
              <a:t>Programme design</a:t>
            </a:r>
            <a:endParaRPr/>
          </a:p>
        </p:txBody>
      </p:sp>
      <p:sp>
        <p:nvSpPr>
          <p:cNvPr id="266" name="Google Shape;266;p46"/>
          <p:cNvSpPr/>
          <p:nvPr/>
        </p:nvSpPr>
        <p:spPr>
          <a:xfrm>
            <a:off x="16022425" y="9237225"/>
            <a:ext cx="6445200" cy="1778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latin typeface="Roboto"/>
                <a:ea typeface="Roboto"/>
                <a:cs typeface="Roboto"/>
                <a:sym typeface="Roboto"/>
              </a:rPr>
              <a:t>Incentives (financial and non-financial) - </a:t>
            </a:r>
            <a:r>
              <a:rPr lang="en-GB" sz="2600">
                <a:latin typeface="Roboto"/>
                <a:ea typeface="Roboto"/>
                <a:cs typeface="Roboto"/>
                <a:sym typeface="Roboto"/>
              </a:rPr>
              <a:t>can be used to attract participants onto programmes and to support them to complete their exercise goals.</a:t>
            </a:r>
            <a:endParaRPr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46"/>
          <p:cNvSpPr txBox="1"/>
          <p:nvPr/>
        </p:nvSpPr>
        <p:spPr>
          <a:xfrm>
            <a:off x="14589225" y="12267725"/>
            <a:ext cx="80295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Interventions to Increase Physical Activity in Disadvantaged Communities: A Review of Behavioural Mechanisms, (</a:t>
            </a:r>
            <a:r>
              <a:rPr lang="en-GB" sz="1600" u="sng">
                <a:solidFill>
                  <a:schemeClr val="hlink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4"/>
              </a:rPr>
              <a:t>Gormley, Belton, Lunn &amp; Robertson, 2019</a:t>
            </a:r>
            <a:r>
              <a:rPr lang="en-GB" sz="16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)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851" y="0"/>
            <a:ext cx="19399424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8"/>
          <p:cNvPicPr preferRelativeResize="0"/>
          <p:nvPr/>
        </p:nvPicPr>
        <p:blipFill rotWithShape="1">
          <a:blip r:embed="rId3">
            <a:alphaModFix/>
          </a:blip>
          <a:srcRect l="4598" t="8351" b="6773"/>
          <a:stretch/>
        </p:blipFill>
        <p:spPr>
          <a:xfrm>
            <a:off x="0" y="-829500"/>
            <a:ext cx="24384000" cy="14545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8"/>
          <p:cNvSpPr txBox="1">
            <a:spLocks noGrp="1"/>
          </p:cNvSpPr>
          <p:nvPr>
            <p:ph type="body" idx="1"/>
          </p:nvPr>
        </p:nvSpPr>
        <p:spPr>
          <a:xfrm>
            <a:off x="1295400" y="12955885"/>
            <a:ext cx="21869400" cy="429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8"/>
          <p:cNvSpPr/>
          <p:nvPr/>
        </p:nvSpPr>
        <p:spPr>
          <a:xfrm>
            <a:off x="0" y="-782175"/>
            <a:ext cx="24384000" cy="14545500"/>
          </a:xfrm>
          <a:prstGeom prst="rect">
            <a:avLst/>
          </a:prstGeom>
          <a:gradFill>
            <a:gsLst>
              <a:gs pos="0">
                <a:srgbClr val="0E0066">
                  <a:alpha val="91372"/>
                </a:srgbClr>
              </a:gs>
              <a:gs pos="50000">
                <a:srgbClr val="2E94FF">
                  <a:alpha val="90196"/>
                </a:srgbClr>
              </a:gs>
              <a:gs pos="100000">
                <a:srgbClr val="2E94FF">
                  <a:alpha val="57254"/>
                </a:srgbClr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  <p:sp>
        <p:nvSpPr>
          <p:cNvPr id="280" name="Google Shape;280;p48"/>
          <p:cNvSpPr/>
          <p:nvPr/>
        </p:nvSpPr>
        <p:spPr>
          <a:xfrm>
            <a:off x="0" y="-248775"/>
            <a:ext cx="24384000" cy="14545500"/>
          </a:xfrm>
          <a:prstGeom prst="rect">
            <a:avLst/>
          </a:prstGeom>
          <a:solidFill>
            <a:srgbClr val="000000">
              <a:alpha val="1227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8"/>
          <p:cNvSpPr txBox="1">
            <a:spLocks noGrp="1"/>
          </p:cNvSpPr>
          <p:nvPr>
            <p:ph type="body" idx="3"/>
          </p:nvPr>
        </p:nvSpPr>
        <p:spPr>
          <a:xfrm>
            <a:off x="1541450" y="3502525"/>
            <a:ext cx="22842600" cy="8414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 sz="4300" u="none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 sz="4300" u="none" dirty="0">
              <a:solidFill>
                <a:schemeClr val="lt1"/>
              </a:solidFill>
            </a:endParaRPr>
          </a:p>
          <a:p>
            <a:pPr marL="457200" lvl="0" indent="-501650" algn="l" rtl="0">
              <a:spcBef>
                <a:spcPts val="3200"/>
              </a:spcBef>
              <a:spcAft>
                <a:spcPts val="0"/>
              </a:spcAft>
              <a:buClr>
                <a:schemeClr val="lt1"/>
              </a:buClr>
              <a:buSzPts val="4300"/>
              <a:buAutoNum type="arabicParenR"/>
            </a:pPr>
            <a:r>
              <a:rPr lang="en-GB" sz="4300" u="none" dirty="0">
                <a:solidFill>
                  <a:schemeClr val="lt1"/>
                </a:solidFill>
              </a:rPr>
              <a:t>Were more likely to drop out across the programmes.</a:t>
            </a:r>
            <a:endParaRPr sz="4300" u="none" dirty="0">
              <a:solidFill>
                <a:schemeClr val="lt1"/>
              </a:solidFill>
            </a:endParaRPr>
          </a:p>
          <a:p>
            <a:pPr marL="457200" lvl="0" indent="-501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AutoNum type="arabicParenR"/>
            </a:pPr>
            <a:r>
              <a:rPr lang="en-GB" sz="4300" u="none" dirty="0">
                <a:solidFill>
                  <a:schemeClr val="lt1"/>
                </a:solidFill>
              </a:rPr>
              <a:t>Truly inactive (0 days exercise) participants were more likely to drop out than (1 days exercise).</a:t>
            </a:r>
            <a:endParaRPr sz="4300" u="none" dirty="0">
              <a:solidFill>
                <a:schemeClr val="lt1"/>
              </a:solidFill>
            </a:endParaRPr>
          </a:p>
          <a:p>
            <a:pPr marL="457200" lvl="0" indent="-501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AutoNum type="arabicParenR"/>
            </a:pPr>
            <a:r>
              <a:rPr lang="en-GB" sz="4300" u="none" dirty="0">
                <a:solidFill>
                  <a:schemeClr val="lt1"/>
                </a:solidFill>
              </a:rPr>
              <a:t>Intention - action gap (48%) drop-out that needs to be bridged (Meta analysis 46%)</a:t>
            </a:r>
            <a:endParaRPr sz="4300" u="none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 sz="4300" u="none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r>
              <a:rPr lang="en-GB" sz="4300" u="none" dirty="0">
                <a:solidFill>
                  <a:schemeClr val="lt1"/>
                </a:solidFill>
              </a:rPr>
              <a:t>Inactive participants need more support and extrinsic motivation.</a:t>
            </a:r>
            <a:endParaRPr sz="4300" u="none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320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82" name="Google Shape;282;p48"/>
          <p:cNvSpPr txBox="1">
            <a:spLocks noGrp="1"/>
          </p:cNvSpPr>
          <p:nvPr>
            <p:ph type="title"/>
          </p:nvPr>
        </p:nvSpPr>
        <p:spPr>
          <a:xfrm>
            <a:off x="1295400" y="1620697"/>
            <a:ext cx="21869400" cy="17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0"/>
              <a:buFont typeface="Helvetica Neue"/>
              <a:buNone/>
            </a:pPr>
            <a:r>
              <a:rPr lang="en-GB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Inactive participants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3851" y="0"/>
            <a:ext cx="19399424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390D3D-84F6-D96F-84CE-2E7F95084564}"/>
              </a:ext>
            </a:extLst>
          </p:cNvPr>
          <p:cNvSpPr/>
          <p:nvPr/>
        </p:nvSpPr>
        <p:spPr>
          <a:xfrm>
            <a:off x="4183380" y="4549140"/>
            <a:ext cx="5394960" cy="770382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0"/>
          <p:cNvSpPr txBox="1">
            <a:spLocks noGrp="1"/>
          </p:cNvSpPr>
          <p:nvPr>
            <p:ph type="body" idx="3"/>
          </p:nvPr>
        </p:nvSpPr>
        <p:spPr>
          <a:xfrm>
            <a:off x="1257300" y="4666619"/>
            <a:ext cx="21869400" cy="7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u="none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GB" sz="3600" u="none" dirty="0"/>
              <a:t>Couch - 2k, </a:t>
            </a:r>
            <a:endParaRPr sz="3600" u="none" dirty="0"/>
          </a:p>
          <a:p>
            <a:pPr marL="914400" lvl="1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GB" sz="3600" u="none" dirty="0"/>
              <a:t>5wk programme, 3 exercises in a week.</a:t>
            </a:r>
            <a:endParaRPr sz="3600" u="none" dirty="0"/>
          </a:p>
          <a:p>
            <a:pPr marL="914400" lvl="1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GB" sz="3600" u="none" dirty="0"/>
              <a:t>Virtual programme - no face to face exercises</a:t>
            </a:r>
            <a:endParaRPr sz="3600" u="none" dirty="0"/>
          </a:p>
          <a:p>
            <a:pPr marL="45720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 u="none" dirty="0"/>
              <a:t>Adults only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 u="none" dirty="0" err="1"/>
              <a:t>MoveSpring</a:t>
            </a:r>
            <a:r>
              <a:rPr lang="en-US" sz="3600" u="none" dirty="0"/>
              <a:t> app (off the shelf app) 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endParaRPr lang="en-US" sz="3600" u="none"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 u="none" dirty="0"/>
              <a:t>1200 participants signed up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 u="none" dirty="0"/>
              <a:t>35-54 / predominantly women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r>
              <a:rPr lang="en-US" sz="3600" u="none" dirty="0"/>
              <a:t>Inactive participants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Char char="•"/>
            </a:pPr>
            <a:endParaRPr lang="en-US"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u="none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1100" u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5400"/>
              <a:buNone/>
            </a:pPr>
            <a:endParaRPr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sz="3600" u="none" dirty="0">
              <a:solidFill>
                <a:srgbClr val="3C404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SzPts val="6968"/>
              <a:buNone/>
            </a:pPr>
            <a:endParaRPr sz="3600" u="none" dirty="0"/>
          </a:p>
          <a:p>
            <a:pPr marL="0" lvl="0" indent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ts val="5550"/>
              <a:buNone/>
            </a:pPr>
            <a:endParaRPr sz="3600" dirty="0"/>
          </a:p>
        </p:txBody>
      </p:sp>
      <p:pic>
        <p:nvPicPr>
          <p:cNvPr id="293" name="Google Shape;29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1448" y="2083325"/>
            <a:ext cx="4259678" cy="258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">
            <a:off x="13093542" y="2616204"/>
            <a:ext cx="4259678" cy="949959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5" name="Google Shape;295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92676" y="2627648"/>
            <a:ext cx="4513549" cy="948815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6" name="Google Shape;296;p50"/>
          <p:cNvSpPr txBox="1"/>
          <p:nvPr/>
        </p:nvSpPr>
        <p:spPr>
          <a:xfrm>
            <a:off x="6909250" y="1763200"/>
            <a:ext cx="4674600" cy="25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Calibri"/>
                <a:ea typeface="Calibri"/>
                <a:cs typeface="Calibri"/>
                <a:sym typeface="Calibri"/>
              </a:rPr>
              <a:t>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" name="Google Shape;297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000" y="2472500"/>
            <a:ext cx="5000701" cy="1164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1158</TotalTime>
  <Words>1505</Words>
  <Application>Microsoft Office PowerPoint</Application>
  <PresentationFormat>Custom</PresentationFormat>
  <Paragraphs>426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Poppins</vt:lpstr>
      <vt:lpstr>Roboto</vt:lpstr>
      <vt:lpstr>Arial</vt:lpstr>
      <vt:lpstr>Helvetica Neue Light</vt:lpstr>
      <vt:lpstr>Poppins Medium</vt:lpstr>
      <vt:lpstr>Calibri</vt:lpstr>
      <vt:lpstr>Poppins Light</vt:lpstr>
      <vt:lpstr>Helvetica Neue</vt:lpstr>
      <vt:lpstr>Poppins SemiBold</vt:lpstr>
      <vt:lpstr>NTR</vt:lpstr>
      <vt:lpstr>Office Theme</vt:lpstr>
      <vt:lpstr>Simple Light</vt:lpstr>
      <vt:lpstr>PowerPoint Presentation</vt:lpstr>
      <vt:lpstr>Behavioural Science The science and study of how we behave and make decisions   </vt:lpstr>
      <vt:lpstr>What is behavioural science (how it can help)</vt:lpstr>
      <vt:lpstr>PowerPoint Presentation</vt:lpstr>
      <vt:lpstr>Programme design</vt:lpstr>
      <vt:lpstr>PowerPoint Presentation</vt:lpstr>
      <vt:lpstr>Inactive participants </vt:lpstr>
      <vt:lpstr>PowerPoint Presentation</vt:lpstr>
      <vt:lpstr>PowerPoint Presentation</vt:lpstr>
      <vt:lpstr>Target audience</vt:lpstr>
      <vt:lpstr>Marketing &amp; retail</vt:lpstr>
      <vt:lpstr>Recruitment </vt:lpstr>
      <vt:lpstr>Make it social  </vt:lpstr>
      <vt:lpstr>Be careful of athletic imagery  (for inactive programmes)  </vt:lpstr>
      <vt:lpstr>Social identity theory (Tajfel &amp; Turner) </vt:lpstr>
      <vt:lpstr>Recruitment takeaways </vt:lpstr>
      <vt:lpstr>Email subject lines   </vt:lpstr>
      <vt:lpstr>Teams And the use of leaderboards  </vt:lpstr>
      <vt:lpstr>Results</vt:lpstr>
      <vt:lpstr>PowerPoint Presentation</vt:lpstr>
      <vt:lpstr>3 ways behavioural science can help </vt:lpstr>
      <vt:lpstr>Thank you for your time    Ian@thebehaviouralist.com  </vt:lpstr>
      <vt:lpstr>Practical learnings</vt:lpstr>
      <vt:lpstr>Frameworks and theories</vt:lpstr>
      <vt:lpstr>Behavioural Science can help</vt:lpstr>
      <vt:lpstr>Behavioural journey mapping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Ian Redpath</cp:lastModifiedBy>
  <cp:revision>8</cp:revision>
  <dcterms:modified xsi:type="dcterms:W3CDTF">2023-10-19T16:28:35Z</dcterms:modified>
</cp:coreProperties>
</file>