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15"/>
  </p:notesMasterIdLst>
  <p:sldIdLst>
    <p:sldId id="346" r:id="rId2"/>
    <p:sldId id="308" r:id="rId3"/>
    <p:sldId id="349" r:id="rId4"/>
    <p:sldId id="260" r:id="rId5"/>
    <p:sldId id="437" r:id="rId6"/>
    <p:sldId id="434" r:id="rId7"/>
    <p:sldId id="443" r:id="rId8"/>
    <p:sldId id="439" r:id="rId9"/>
    <p:sldId id="445" r:id="rId10"/>
    <p:sldId id="441" r:id="rId11"/>
    <p:sldId id="270" r:id="rId12"/>
    <p:sldId id="347" r:id="rId13"/>
    <p:sldId id="442"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A2A"/>
    <a:srgbClr val="E0EFCA"/>
    <a:srgbClr val="477E3A"/>
    <a:srgbClr val="ACCDA3"/>
    <a:srgbClr val="729C39"/>
    <a:srgbClr val="CC44BC"/>
    <a:srgbClr val="CF63C7"/>
    <a:srgbClr val="D68434"/>
    <a:srgbClr val="F5B034"/>
    <a:srgbClr val="9AD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CB8A0A-FE9B-4B57-915C-C20787E71CA9}">
  <a:tblStyle styleId="{E5CB8A0A-FE9B-4B57-915C-C20787E71C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90" autoAdjust="0"/>
  </p:normalViewPr>
  <p:slideViewPr>
    <p:cSldViewPr snapToGrid="0">
      <p:cViewPr varScale="1">
        <p:scale>
          <a:sx n="82" d="100"/>
          <a:sy n="82" d="100"/>
        </p:scale>
        <p:origin x="8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6:31.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0,'112'0,"5562"0,-5123 12,-41-1,1231-11,-834-1,-1381 1,460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6:44.5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1,'0'1,"0"0,0 0,0 0,0 0,0 0,0 0,0 0,1 0,-1 0,0 0,1 0,-1-1,1 1,-1 0,1 0,-1 0,1 0,0-1,-1 1,1 0,0 0,1 0,1 1,0-1,0 0,0 0,0 0,0 0,7 1,34 3,58 0,-78-5,1196 5,-737-7,4495 2,-4960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6:55.1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1,'7721'0,"-7689"0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7:01.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1,'7879'0,"-7870"0,1 0,-1 1,1 1,-1 0,1 0,-1 0,10 5,0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7:33.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1,'48'8,"332"6,-275-14,2764 1,-1384-2,-1201 1,-266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5T12:47:40.4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1,'1908'0,"-1886"0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d4c191abd_0_15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d4c191abd_0_15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47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8"/>
        <p:cNvGrpSpPr/>
        <p:nvPr/>
      </p:nvGrpSpPr>
      <p:grpSpPr>
        <a:xfrm>
          <a:off x="0" y="0"/>
          <a:ext cx="0" cy="0"/>
          <a:chOff x="0" y="0"/>
          <a:chExt cx="0" cy="0"/>
        </a:xfrm>
      </p:grpSpPr>
      <p:sp>
        <p:nvSpPr>
          <p:cNvPr id="49" name="Google Shape;49;p8"/>
          <p:cNvSpPr/>
          <p:nvPr/>
        </p:nvSpPr>
        <p:spPr>
          <a:xfrm rot="3765241" flipH="1">
            <a:off x="7507777" y="3134118"/>
            <a:ext cx="4022560" cy="4521502"/>
          </a:xfrm>
          <a:custGeom>
            <a:avLst/>
            <a:gdLst/>
            <a:ahLst/>
            <a:cxnLst/>
            <a:rect l="l" t="t" r="r" b="b"/>
            <a:pathLst>
              <a:path w="17632" h="19819" extrusionOk="0">
                <a:moveTo>
                  <a:pt x="10188" y="0"/>
                </a:moveTo>
                <a:cubicBezTo>
                  <a:pt x="9982" y="0"/>
                  <a:pt x="9776" y="7"/>
                  <a:pt x="9570" y="19"/>
                </a:cubicBezTo>
                <a:cubicBezTo>
                  <a:pt x="8234" y="102"/>
                  <a:pt x="7050" y="300"/>
                  <a:pt x="5775" y="772"/>
                </a:cubicBezTo>
                <a:cubicBezTo>
                  <a:pt x="5024" y="1051"/>
                  <a:pt x="4307" y="1424"/>
                  <a:pt x="3656" y="1888"/>
                </a:cubicBezTo>
                <a:cubicBezTo>
                  <a:pt x="1918" y="3127"/>
                  <a:pt x="646" y="5028"/>
                  <a:pt x="258" y="7125"/>
                </a:cubicBezTo>
                <a:cubicBezTo>
                  <a:pt x="0" y="8522"/>
                  <a:pt x="226" y="10162"/>
                  <a:pt x="1361" y="11013"/>
                </a:cubicBezTo>
                <a:cubicBezTo>
                  <a:pt x="2447" y="11826"/>
                  <a:pt x="4012" y="11671"/>
                  <a:pt x="5166" y="12387"/>
                </a:cubicBezTo>
                <a:cubicBezTo>
                  <a:pt x="5871" y="12825"/>
                  <a:pt x="6359" y="13561"/>
                  <a:pt x="6609" y="14356"/>
                </a:cubicBezTo>
                <a:cubicBezTo>
                  <a:pt x="6860" y="15148"/>
                  <a:pt x="6888" y="15995"/>
                  <a:pt x="6822" y="16824"/>
                </a:cubicBezTo>
                <a:cubicBezTo>
                  <a:pt x="6792" y="17225"/>
                  <a:pt x="6739" y="17631"/>
                  <a:pt x="6815" y="18027"/>
                </a:cubicBezTo>
                <a:cubicBezTo>
                  <a:pt x="7007" y="19024"/>
                  <a:pt x="8012" y="19719"/>
                  <a:pt x="9023" y="19807"/>
                </a:cubicBezTo>
                <a:cubicBezTo>
                  <a:pt x="9114" y="19815"/>
                  <a:pt x="9206" y="19819"/>
                  <a:pt x="9297" y="19819"/>
                </a:cubicBezTo>
                <a:cubicBezTo>
                  <a:pt x="10214" y="19819"/>
                  <a:pt x="11107" y="19437"/>
                  <a:pt x="11888" y="18945"/>
                </a:cubicBezTo>
                <a:cubicBezTo>
                  <a:pt x="13655" y="17833"/>
                  <a:pt x="15016" y="16140"/>
                  <a:pt x="15918" y="14258"/>
                </a:cubicBezTo>
                <a:cubicBezTo>
                  <a:pt x="16820" y="12376"/>
                  <a:pt x="17281" y="10305"/>
                  <a:pt x="17480" y="8227"/>
                </a:cubicBezTo>
                <a:cubicBezTo>
                  <a:pt x="17631" y="6676"/>
                  <a:pt x="17625" y="5047"/>
                  <a:pt x="16961" y="3639"/>
                </a:cubicBezTo>
                <a:cubicBezTo>
                  <a:pt x="16330" y="2305"/>
                  <a:pt x="15141" y="1277"/>
                  <a:pt x="13783" y="695"/>
                </a:cubicBezTo>
                <a:cubicBezTo>
                  <a:pt x="12705" y="231"/>
                  <a:pt x="11441" y="0"/>
                  <a:pt x="10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9230468" flipH="1">
            <a:off x="-639273" y="-3333913"/>
            <a:ext cx="3100152" cy="6667847"/>
          </a:xfrm>
          <a:custGeom>
            <a:avLst/>
            <a:gdLst/>
            <a:ahLst/>
            <a:cxnLst/>
            <a:rect l="l" t="t" r="r" b="b"/>
            <a:pathLst>
              <a:path w="16505" h="20499" extrusionOk="0">
                <a:moveTo>
                  <a:pt x="8134" y="0"/>
                </a:moveTo>
                <a:cubicBezTo>
                  <a:pt x="7095" y="0"/>
                  <a:pt x="6050" y="277"/>
                  <a:pt x="5070" y="650"/>
                </a:cubicBezTo>
                <a:cubicBezTo>
                  <a:pt x="4231" y="970"/>
                  <a:pt x="3410" y="1367"/>
                  <a:pt x="2719" y="1941"/>
                </a:cubicBezTo>
                <a:cubicBezTo>
                  <a:pt x="1644" y="2833"/>
                  <a:pt x="942" y="4113"/>
                  <a:pt x="552" y="5454"/>
                </a:cubicBezTo>
                <a:cubicBezTo>
                  <a:pt x="161" y="6794"/>
                  <a:pt x="63" y="8202"/>
                  <a:pt x="33" y="9597"/>
                </a:cubicBezTo>
                <a:cubicBezTo>
                  <a:pt x="1" y="11124"/>
                  <a:pt x="52" y="12663"/>
                  <a:pt x="392" y="14152"/>
                </a:cubicBezTo>
                <a:cubicBezTo>
                  <a:pt x="733" y="15639"/>
                  <a:pt x="1381" y="17083"/>
                  <a:pt x="2424" y="18198"/>
                </a:cubicBezTo>
                <a:cubicBezTo>
                  <a:pt x="3821" y="19690"/>
                  <a:pt x="5881" y="20499"/>
                  <a:pt x="7928" y="20499"/>
                </a:cubicBezTo>
                <a:cubicBezTo>
                  <a:pt x="7993" y="20499"/>
                  <a:pt x="8057" y="20498"/>
                  <a:pt x="8122" y="20496"/>
                </a:cubicBezTo>
                <a:cubicBezTo>
                  <a:pt x="10230" y="20443"/>
                  <a:pt x="12284" y="19562"/>
                  <a:pt x="13882" y="18185"/>
                </a:cubicBezTo>
                <a:cubicBezTo>
                  <a:pt x="15096" y="17138"/>
                  <a:pt x="16092" y="15737"/>
                  <a:pt x="16297" y="14147"/>
                </a:cubicBezTo>
                <a:cubicBezTo>
                  <a:pt x="16504" y="12554"/>
                  <a:pt x="15764" y="10787"/>
                  <a:pt x="14309" y="10111"/>
                </a:cubicBezTo>
                <a:cubicBezTo>
                  <a:pt x="13142" y="9569"/>
                  <a:pt x="11659" y="9746"/>
                  <a:pt x="10669" y="8921"/>
                </a:cubicBezTo>
                <a:cubicBezTo>
                  <a:pt x="9782" y="8183"/>
                  <a:pt x="9609" y="6850"/>
                  <a:pt x="9891" y="5730"/>
                </a:cubicBezTo>
                <a:cubicBezTo>
                  <a:pt x="10068" y="5028"/>
                  <a:pt x="10401" y="4369"/>
                  <a:pt x="10851" y="3803"/>
                </a:cubicBezTo>
                <a:cubicBezTo>
                  <a:pt x="11147" y="3430"/>
                  <a:pt x="12097" y="2879"/>
                  <a:pt x="12071" y="2434"/>
                </a:cubicBezTo>
                <a:cubicBezTo>
                  <a:pt x="12039" y="1864"/>
                  <a:pt x="11339" y="1205"/>
                  <a:pt x="10921" y="885"/>
                </a:cubicBezTo>
                <a:cubicBezTo>
                  <a:pt x="10392" y="480"/>
                  <a:pt x="9761" y="207"/>
                  <a:pt x="9106" y="87"/>
                </a:cubicBezTo>
                <a:cubicBezTo>
                  <a:pt x="8784" y="27"/>
                  <a:pt x="8460" y="0"/>
                  <a:pt x="8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2695250" flipH="1">
            <a:off x="6626369" y="4032841"/>
            <a:ext cx="4010054" cy="3890001"/>
          </a:xfrm>
          <a:custGeom>
            <a:avLst/>
            <a:gdLst/>
            <a:ahLst/>
            <a:cxnLst/>
            <a:rect l="l" t="t" r="r" b="b"/>
            <a:pathLst>
              <a:path w="18438" h="17886" extrusionOk="0">
                <a:moveTo>
                  <a:pt x="11819" y="1"/>
                </a:moveTo>
                <a:cubicBezTo>
                  <a:pt x="11342" y="1"/>
                  <a:pt x="10863" y="44"/>
                  <a:pt x="10395" y="120"/>
                </a:cubicBezTo>
                <a:cubicBezTo>
                  <a:pt x="7905" y="525"/>
                  <a:pt x="5584" y="1775"/>
                  <a:pt x="3765" y="3521"/>
                </a:cubicBezTo>
                <a:cubicBezTo>
                  <a:pt x="3265" y="4001"/>
                  <a:pt x="2800" y="4519"/>
                  <a:pt x="2406" y="5088"/>
                </a:cubicBezTo>
                <a:cubicBezTo>
                  <a:pt x="1964" y="5724"/>
                  <a:pt x="1616" y="6420"/>
                  <a:pt x="1286" y="7123"/>
                </a:cubicBezTo>
                <a:cubicBezTo>
                  <a:pt x="827" y="8100"/>
                  <a:pt x="398" y="9105"/>
                  <a:pt x="200" y="10166"/>
                </a:cubicBezTo>
                <a:cubicBezTo>
                  <a:pt x="1" y="11230"/>
                  <a:pt x="46" y="12363"/>
                  <a:pt x="503" y="13342"/>
                </a:cubicBezTo>
                <a:cubicBezTo>
                  <a:pt x="1171" y="14771"/>
                  <a:pt x="2595" y="15673"/>
                  <a:pt x="3982" y="16420"/>
                </a:cubicBezTo>
                <a:cubicBezTo>
                  <a:pt x="4829" y="16877"/>
                  <a:pt x="5710" y="17438"/>
                  <a:pt x="6619" y="17754"/>
                </a:cubicBezTo>
                <a:cubicBezTo>
                  <a:pt x="6910" y="17857"/>
                  <a:pt x="7239" y="17886"/>
                  <a:pt x="7572" y="17886"/>
                </a:cubicBezTo>
                <a:cubicBezTo>
                  <a:pt x="7946" y="17886"/>
                  <a:pt x="8326" y="17849"/>
                  <a:pt x="8664" y="17837"/>
                </a:cubicBezTo>
                <a:cubicBezTo>
                  <a:pt x="10375" y="17775"/>
                  <a:pt x="12084" y="17466"/>
                  <a:pt x="13686" y="16857"/>
                </a:cubicBezTo>
                <a:cubicBezTo>
                  <a:pt x="14561" y="16523"/>
                  <a:pt x="15401" y="16100"/>
                  <a:pt x="16182" y="15584"/>
                </a:cubicBezTo>
                <a:cubicBezTo>
                  <a:pt x="16837" y="15155"/>
                  <a:pt x="17462" y="14647"/>
                  <a:pt x="17869" y="13978"/>
                </a:cubicBezTo>
                <a:cubicBezTo>
                  <a:pt x="18275" y="13308"/>
                  <a:pt x="18437" y="12454"/>
                  <a:pt x="18138" y="11731"/>
                </a:cubicBezTo>
                <a:cubicBezTo>
                  <a:pt x="17822" y="10966"/>
                  <a:pt x="17059" y="10479"/>
                  <a:pt x="16286" y="10189"/>
                </a:cubicBezTo>
                <a:cubicBezTo>
                  <a:pt x="15510" y="9899"/>
                  <a:pt x="14684" y="9760"/>
                  <a:pt x="13925" y="9432"/>
                </a:cubicBezTo>
                <a:cubicBezTo>
                  <a:pt x="13166" y="9103"/>
                  <a:pt x="12447" y="8525"/>
                  <a:pt x="12251" y="7723"/>
                </a:cubicBezTo>
                <a:cubicBezTo>
                  <a:pt x="12063" y="6953"/>
                  <a:pt x="12398" y="6138"/>
                  <a:pt x="12908" y="5534"/>
                </a:cubicBezTo>
                <a:cubicBezTo>
                  <a:pt x="13420" y="4930"/>
                  <a:pt x="14092" y="4491"/>
                  <a:pt x="14727" y="4017"/>
                </a:cubicBezTo>
                <a:cubicBezTo>
                  <a:pt x="15292" y="3595"/>
                  <a:pt x="15881" y="3045"/>
                  <a:pt x="15888" y="2341"/>
                </a:cubicBezTo>
                <a:cubicBezTo>
                  <a:pt x="15898" y="1686"/>
                  <a:pt x="15391" y="1135"/>
                  <a:pt x="14838" y="784"/>
                </a:cubicBezTo>
                <a:cubicBezTo>
                  <a:pt x="13944" y="219"/>
                  <a:pt x="12886" y="1"/>
                  <a:pt x="11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rot="-5400000" flipH="1">
            <a:off x="8189591" y="-273329"/>
            <a:ext cx="1579295" cy="1625641"/>
          </a:xfrm>
          <a:custGeom>
            <a:avLst/>
            <a:gdLst/>
            <a:ahLst/>
            <a:cxnLst/>
            <a:rect l="l" t="t" r="r" b="b"/>
            <a:pathLst>
              <a:path w="8197" h="8437" extrusionOk="0">
                <a:moveTo>
                  <a:pt x="1374" y="1"/>
                </a:moveTo>
                <a:cubicBezTo>
                  <a:pt x="863" y="1"/>
                  <a:pt x="416" y="156"/>
                  <a:pt x="205" y="623"/>
                </a:cubicBezTo>
                <a:cubicBezTo>
                  <a:pt x="0" y="1076"/>
                  <a:pt x="275" y="1611"/>
                  <a:pt x="644" y="1946"/>
                </a:cubicBezTo>
                <a:cubicBezTo>
                  <a:pt x="1013" y="2279"/>
                  <a:pt x="1478" y="2501"/>
                  <a:pt x="1819" y="2865"/>
                </a:cubicBezTo>
                <a:cubicBezTo>
                  <a:pt x="2579" y="3672"/>
                  <a:pt x="2538" y="4918"/>
                  <a:pt x="2854" y="5982"/>
                </a:cubicBezTo>
                <a:cubicBezTo>
                  <a:pt x="3095" y="6795"/>
                  <a:pt x="3588" y="7554"/>
                  <a:pt x="4303" y="8011"/>
                </a:cubicBezTo>
                <a:cubicBezTo>
                  <a:pt x="4732" y="8284"/>
                  <a:pt x="5242" y="8436"/>
                  <a:pt x="5747" y="8436"/>
                </a:cubicBezTo>
                <a:cubicBezTo>
                  <a:pt x="6088" y="8436"/>
                  <a:pt x="6427" y="8367"/>
                  <a:pt x="6736" y="8218"/>
                </a:cubicBezTo>
                <a:cubicBezTo>
                  <a:pt x="7692" y="7759"/>
                  <a:pt x="8196" y="6622"/>
                  <a:pt x="8125" y="5562"/>
                </a:cubicBezTo>
                <a:cubicBezTo>
                  <a:pt x="8053" y="4504"/>
                  <a:pt x="7494" y="3531"/>
                  <a:pt x="6788" y="2738"/>
                </a:cubicBezTo>
                <a:cubicBezTo>
                  <a:pt x="5881" y="1718"/>
                  <a:pt x="4714" y="941"/>
                  <a:pt x="3430" y="483"/>
                </a:cubicBezTo>
                <a:cubicBezTo>
                  <a:pt x="2945" y="310"/>
                  <a:pt x="2096" y="1"/>
                  <a:pt x="1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6690729" flipH="1">
            <a:off x="-83419" y="63139"/>
            <a:ext cx="1227096" cy="1263130"/>
          </a:xfrm>
          <a:custGeom>
            <a:avLst/>
            <a:gdLst/>
            <a:ahLst/>
            <a:cxnLst/>
            <a:rect l="l" t="t" r="r" b="b"/>
            <a:pathLst>
              <a:path w="8197" h="8437" extrusionOk="0">
                <a:moveTo>
                  <a:pt x="1374" y="1"/>
                </a:moveTo>
                <a:cubicBezTo>
                  <a:pt x="863" y="1"/>
                  <a:pt x="416" y="156"/>
                  <a:pt x="205" y="623"/>
                </a:cubicBezTo>
                <a:cubicBezTo>
                  <a:pt x="0" y="1076"/>
                  <a:pt x="275" y="1611"/>
                  <a:pt x="644" y="1946"/>
                </a:cubicBezTo>
                <a:cubicBezTo>
                  <a:pt x="1013" y="2279"/>
                  <a:pt x="1478" y="2501"/>
                  <a:pt x="1819" y="2865"/>
                </a:cubicBezTo>
                <a:cubicBezTo>
                  <a:pt x="2579" y="3672"/>
                  <a:pt x="2538" y="4918"/>
                  <a:pt x="2854" y="5982"/>
                </a:cubicBezTo>
                <a:cubicBezTo>
                  <a:pt x="3095" y="6795"/>
                  <a:pt x="3588" y="7554"/>
                  <a:pt x="4303" y="8011"/>
                </a:cubicBezTo>
                <a:cubicBezTo>
                  <a:pt x="4732" y="8284"/>
                  <a:pt x="5242" y="8436"/>
                  <a:pt x="5747" y="8436"/>
                </a:cubicBezTo>
                <a:cubicBezTo>
                  <a:pt x="6088" y="8436"/>
                  <a:pt x="6427" y="8367"/>
                  <a:pt x="6736" y="8218"/>
                </a:cubicBezTo>
                <a:cubicBezTo>
                  <a:pt x="7692" y="7759"/>
                  <a:pt x="8196" y="6622"/>
                  <a:pt x="8125" y="5562"/>
                </a:cubicBezTo>
                <a:cubicBezTo>
                  <a:pt x="8053" y="4504"/>
                  <a:pt x="7494" y="3531"/>
                  <a:pt x="6788" y="2738"/>
                </a:cubicBezTo>
                <a:cubicBezTo>
                  <a:pt x="5881" y="1718"/>
                  <a:pt x="4714" y="941"/>
                  <a:pt x="3430" y="483"/>
                </a:cubicBezTo>
                <a:cubicBezTo>
                  <a:pt x="2945" y="310"/>
                  <a:pt x="2096" y="1"/>
                  <a:pt x="1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1320638" y="1617913"/>
            <a:ext cx="6502800" cy="77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000"/>
              <a:buFont typeface="Baloo 2 ExtraBold"/>
              <a:buNone/>
              <a:defRPr sz="6000">
                <a:solidFill>
                  <a:schemeClr val="dk2"/>
                </a:solidFill>
                <a:latin typeface="Baloo 2 ExtraBold"/>
                <a:ea typeface="Baloo 2 ExtraBold"/>
                <a:cs typeface="Baloo 2 ExtraBold"/>
                <a:sym typeface="Baloo 2 ExtraBold"/>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55" name="Google Shape;55;p8"/>
          <p:cNvSpPr txBox="1">
            <a:spLocks noGrp="1"/>
          </p:cNvSpPr>
          <p:nvPr>
            <p:ph type="subTitle" idx="1"/>
          </p:nvPr>
        </p:nvSpPr>
        <p:spPr>
          <a:xfrm>
            <a:off x="1320563" y="2881788"/>
            <a:ext cx="6502800" cy="64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Quicksand Medium"/>
              <a:buNone/>
              <a:defRPr sz="1400">
                <a:latin typeface="Quicksand Medium"/>
                <a:ea typeface="Quicksand Medium"/>
                <a:cs typeface="Quicksand Medium"/>
                <a:sym typeface="Quicksand Medium"/>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cxnSp>
        <p:nvCxnSpPr>
          <p:cNvPr id="56" name="Google Shape;56;p8"/>
          <p:cNvCxnSpPr/>
          <p:nvPr/>
        </p:nvCxnSpPr>
        <p:spPr>
          <a:xfrm>
            <a:off x="4414350" y="2716788"/>
            <a:ext cx="3153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713225" y="1421575"/>
            <a:ext cx="3668400" cy="39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Baloo 2 ExtraBold"/>
              <a:buNone/>
              <a:defRPr>
                <a:solidFill>
                  <a:schemeClr val="dk2"/>
                </a:solidFill>
                <a:latin typeface="Baloo 2 ExtraBold"/>
                <a:ea typeface="Baloo 2 ExtraBold"/>
                <a:cs typeface="Baloo 2 ExtraBold"/>
                <a:sym typeface="Baloo 2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9" name="Google Shape;59;p9"/>
          <p:cNvCxnSpPr/>
          <p:nvPr/>
        </p:nvCxnSpPr>
        <p:spPr>
          <a:xfrm>
            <a:off x="793725" y="1904125"/>
            <a:ext cx="315300" cy="0"/>
          </a:xfrm>
          <a:prstGeom prst="straightConnector1">
            <a:avLst/>
          </a:prstGeom>
          <a:noFill/>
          <a:ln w="28575" cap="flat" cmpd="sng">
            <a:solidFill>
              <a:schemeClr val="accent5"/>
            </a:solidFill>
            <a:prstDash val="solid"/>
            <a:round/>
            <a:headEnd type="none" w="med" len="med"/>
            <a:tailEnd type="none" w="med" len="med"/>
          </a:ln>
        </p:spPr>
      </p:cxnSp>
      <p:sp>
        <p:nvSpPr>
          <p:cNvPr id="60" name="Google Shape;60;p9"/>
          <p:cNvSpPr txBox="1">
            <a:spLocks noGrp="1"/>
          </p:cNvSpPr>
          <p:nvPr>
            <p:ph type="subTitle" idx="1"/>
          </p:nvPr>
        </p:nvSpPr>
        <p:spPr>
          <a:xfrm>
            <a:off x="713225" y="2284625"/>
            <a:ext cx="3668400" cy="144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Medium"/>
              <a:buNone/>
              <a:defRPr sz="1400">
                <a:latin typeface="Quicksand Medium"/>
                <a:ea typeface="Quicksand Medium"/>
                <a:cs typeface="Quicksand Medium"/>
                <a:sym typeface="Quicksand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9"/>
          <p:cNvSpPr txBox="1">
            <a:spLocks noGrp="1"/>
          </p:cNvSpPr>
          <p:nvPr>
            <p:ph type="subTitle" idx="2"/>
          </p:nvPr>
        </p:nvSpPr>
        <p:spPr>
          <a:xfrm>
            <a:off x="4773225" y="1402550"/>
            <a:ext cx="3668400" cy="319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Quicksand Medium"/>
              <a:buNone/>
              <a:defRPr sz="1400">
                <a:latin typeface="Quicksand Medium"/>
                <a:ea typeface="Quicksand Medium"/>
                <a:cs typeface="Quicksand Medium"/>
                <a:sym typeface="Quicksand Medium"/>
              </a:defRPr>
            </a:lvl1pPr>
            <a:lvl2pPr lvl="1"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2pPr>
            <a:lvl3pPr lvl="2"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3pPr>
            <a:lvl4pPr lvl="3"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4pPr>
            <a:lvl5pPr lvl="4"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5pPr>
            <a:lvl6pPr lvl="5"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6pPr>
            <a:lvl7pPr lvl="6"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7pPr>
            <a:lvl8pPr lvl="7"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8pPr>
            <a:lvl9pPr lvl="8" algn="ctr" rtl="0">
              <a:lnSpc>
                <a:spcPct val="100000"/>
              </a:lnSpc>
              <a:spcBef>
                <a:spcPts val="0"/>
              </a:spcBef>
              <a:spcAft>
                <a:spcPts val="0"/>
              </a:spcAft>
              <a:buSzPts val="1600"/>
              <a:buFont typeface="Quicksand Medium"/>
              <a:buNone/>
              <a:defRPr sz="1600">
                <a:latin typeface="Quicksand Medium"/>
                <a:ea typeface="Quicksand Medium"/>
                <a:cs typeface="Quicksand Medium"/>
                <a:sym typeface="Quicksand Medium"/>
              </a:defRPr>
            </a:lvl9pPr>
          </a:lstStyle>
          <a:p>
            <a:endParaRPr/>
          </a:p>
        </p:txBody>
      </p:sp>
      <p:sp>
        <p:nvSpPr>
          <p:cNvPr id="62" name="Google Shape;62;p9"/>
          <p:cNvSpPr/>
          <p:nvPr/>
        </p:nvSpPr>
        <p:spPr>
          <a:xfrm rot="-7370891">
            <a:off x="-1039879" y="-817261"/>
            <a:ext cx="1864653" cy="2095964"/>
          </a:xfrm>
          <a:custGeom>
            <a:avLst/>
            <a:gdLst/>
            <a:ahLst/>
            <a:cxnLst/>
            <a:rect l="l" t="t" r="r" b="b"/>
            <a:pathLst>
              <a:path w="17632" h="19819" extrusionOk="0">
                <a:moveTo>
                  <a:pt x="10188" y="0"/>
                </a:moveTo>
                <a:cubicBezTo>
                  <a:pt x="9982" y="0"/>
                  <a:pt x="9776" y="7"/>
                  <a:pt x="9570" y="19"/>
                </a:cubicBezTo>
                <a:cubicBezTo>
                  <a:pt x="8234" y="102"/>
                  <a:pt x="7050" y="300"/>
                  <a:pt x="5775" y="772"/>
                </a:cubicBezTo>
                <a:cubicBezTo>
                  <a:pt x="5024" y="1051"/>
                  <a:pt x="4307" y="1424"/>
                  <a:pt x="3656" y="1888"/>
                </a:cubicBezTo>
                <a:cubicBezTo>
                  <a:pt x="1918" y="3127"/>
                  <a:pt x="646" y="5028"/>
                  <a:pt x="258" y="7125"/>
                </a:cubicBezTo>
                <a:cubicBezTo>
                  <a:pt x="0" y="8522"/>
                  <a:pt x="226" y="10162"/>
                  <a:pt x="1361" y="11013"/>
                </a:cubicBezTo>
                <a:cubicBezTo>
                  <a:pt x="2447" y="11826"/>
                  <a:pt x="4012" y="11671"/>
                  <a:pt x="5166" y="12387"/>
                </a:cubicBezTo>
                <a:cubicBezTo>
                  <a:pt x="5871" y="12825"/>
                  <a:pt x="6359" y="13561"/>
                  <a:pt x="6609" y="14356"/>
                </a:cubicBezTo>
                <a:cubicBezTo>
                  <a:pt x="6860" y="15148"/>
                  <a:pt x="6888" y="15995"/>
                  <a:pt x="6822" y="16824"/>
                </a:cubicBezTo>
                <a:cubicBezTo>
                  <a:pt x="6792" y="17225"/>
                  <a:pt x="6739" y="17631"/>
                  <a:pt x="6815" y="18027"/>
                </a:cubicBezTo>
                <a:cubicBezTo>
                  <a:pt x="7007" y="19024"/>
                  <a:pt x="8012" y="19719"/>
                  <a:pt x="9023" y="19807"/>
                </a:cubicBezTo>
                <a:cubicBezTo>
                  <a:pt x="9114" y="19815"/>
                  <a:pt x="9206" y="19819"/>
                  <a:pt x="9297" y="19819"/>
                </a:cubicBezTo>
                <a:cubicBezTo>
                  <a:pt x="10214" y="19819"/>
                  <a:pt x="11107" y="19437"/>
                  <a:pt x="11888" y="18945"/>
                </a:cubicBezTo>
                <a:cubicBezTo>
                  <a:pt x="13655" y="17833"/>
                  <a:pt x="15016" y="16140"/>
                  <a:pt x="15918" y="14258"/>
                </a:cubicBezTo>
                <a:cubicBezTo>
                  <a:pt x="16820" y="12376"/>
                  <a:pt x="17281" y="10305"/>
                  <a:pt x="17480" y="8227"/>
                </a:cubicBezTo>
                <a:cubicBezTo>
                  <a:pt x="17631" y="6676"/>
                  <a:pt x="17625" y="5047"/>
                  <a:pt x="16961" y="3639"/>
                </a:cubicBezTo>
                <a:cubicBezTo>
                  <a:pt x="16330" y="2305"/>
                  <a:pt x="15141" y="1277"/>
                  <a:pt x="13783" y="695"/>
                </a:cubicBezTo>
                <a:cubicBezTo>
                  <a:pt x="12705" y="231"/>
                  <a:pt x="11441" y="0"/>
                  <a:pt x="10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800000">
            <a:off x="7858969" y="-1796177"/>
            <a:ext cx="3100175" cy="3850378"/>
          </a:xfrm>
          <a:custGeom>
            <a:avLst/>
            <a:gdLst/>
            <a:ahLst/>
            <a:cxnLst/>
            <a:rect l="l" t="t" r="r" b="b"/>
            <a:pathLst>
              <a:path w="16505" h="20499" extrusionOk="0">
                <a:moveTo>
                  <a:pt x="8134" y="0"/>
                </a:moveTo>
                <a:cubicBezTo>
                  <a:pt x="7095" y="0"/>
                  <a:pt x="6050" y="277"/>
                  <a:pt x="5070" y="650"/>
                </a:cubicBezTo>
                <a:cubicBezTo>
                  <a:pt x="4231" y="970"/>
                  <a:pt x="3410" y="1367"/>
                  <a:pt x="2719" y="1941"/>
                </a:cubicBezTo>
                <a:cubicBezTo>
                  <a:pt x="1644" y="2833"/>
                  <a:pt x="942" y="4113"/>
                  <a:pt x="552" y="5454"/>
                </a:cubicBezTo>
                <a:cubicBezTo>
                  <a:pt x="161" y="6794"/>
                  <a:pt x="63" y="8202"/>
                  <a:pt x="33" y="9597"/>
                </a:cubicBezTo>
                <a:cubicBezTo>
                  <a:pt x="1" y="11124"/>
                  <a:pt x="52" y="12663"/>
                  <a:pt x="392" y="14152"/>
                </a:cubicBezTo>
                <a:cubicBezTo>
                  <a:pt x="733" y="15639"/>
                  <a:pt x="1381" y="17083"/>
                  <a:pt x="2424" y="18198"/>
                </a:cubicBezTo>
                <a:cubicBezTo>
                  <a:pt x="3821" y="19690"/>
                  <a:pt x="5881" y="20499"/>
                  <a:pt x="7928" y="20499"/>
                </a:cubicBezTo>
                <a:cubicBezTo>
                  <a:pt x="7993" y="20499"/>
                  <a:pt x="8057" y="20498"/>
                  <a:pt x="8122" y="20496"/>
                </a:cubicBezTo>
                <a:cubicBezTo>
                  <a:pt x="10230" y="20443"/>
                  <a:pt x="12284" y="19562"/>
                  <a:pt x="13882" y="18185"/>
                </a:cubicBezTo>
                <a:cubicBezTo>
                  <a:pt x="15096" y="17138"/>
                  <a:pt x="16092" y="15737"/>
                  <a:pt x="16297" y="14147"/>
                </a:cubicBezTo>
                <a:cubicBezTo>
                  <a:pt x="16504" y="12554"/>
                  <a:pt x="15764" y="10787"/>
                  <a:pt x="14309" y="10111"/>
                </a:cubicBezTo>
                <a:cubicBezTo>
                  <a:pt x="13142" y="9569"/>
                  <a:pt x="11659" y="9746"/>
                  <a:pt x="10669" y="8921"/>
                </a:cubicBezTo>
                <a:cubicBezTo>
                  <a:pt x="9782" y="8183"/>
                  <a:pt x="9609" y="6850"/>
                  <a:pt x="9891" y="5730"/>
                </a:cubicBezTo>
                <a:cubicBezTo>
                  <a:pt x="10068" y="5028"/>
                  <a:pt x="10401" y="4369"/>
                  <a:pt x="10851" y="3803"/>
                </a:cubicBezTo>
                <a:cubicBezTo>
                  <a:pt x="11147" y="3430"/>
                  <a:pt x="12097" y="2879"/>
                  <a:pt x="12071" y="2434"/>
                </a:cubicBezTo>
                <a:cubicBezTo>
                  <a:pt x="12039" y="1864"/>
                  <a:pt x="11339" y="1205"/>
                  <a:pt x="10921" y="885"/>
                </a:cubicBezTo>
                <a:cubicBezTo>
                  <a:pt x="10392" y="480"/>
                  <a:pt x="9761" y="207"/>
                  <a:pt x="9106" y="87"/>
                </a:cubicBezTo>
                <a:cubicBezTo>
                  <a:pt x="8784" y="27"/>
                  <a:pt x="8460" y="0"/>
                  <a:pt x="8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rot="-1393259">
            <a:off x="-2112561" y="3204721"/>
            <a:ext cx="4010003" cy="3889951"/>
          </a:xfrm>
          <a:custGeom>
            <a:avLst/>
            <a:gdLst/>
            <a:ahLst/>
            <a:cxnLst/>
            <a:rect l="l" t="t" r="r" b="b"/>
            <a:pathLst>
              <a:path w="18438" h="17886" extrusionOk="0">
                <a:moveTo>
                  <a:pt x="11819" y="1"/>
                </a:moveTo>
                <a:cubicBezTo>
                  <a:pt x="11342" y="1"/>
                  <a:pt x="10863" y="44"/>
                  <a:pt x="10395" y="120"/>
                </a:cubicBezTo>
                <a:cubicBezTo>
                  <a:pt x="7905" y="525"/>
                  <a:pt x="5584" y="1775"/>
                  <a:pt x="3765" y="3521"/>
                </a:cubicBezTo>
                <a:cubicBezTo>
                  <a:pt x="3265" y="4001"/>
                  <a:pt x="2800" y="4519"/>
                  <a:pt x="2406" y="5088"/>
                </a:cubicBezTo>
                <a:cubicBezTo>
                  <a:pt x="1964" y="5724"/>
                  <a:pt x="1616" y="6420"/>
                  <a:pt x="1286" y="7123"/>
                </a:cubicBezTo>
                <a:cubicBezTo>
                  <a:pt x="827" y="8100"/>
                  <a:pt x="398" y="9105"/>
                  <a:pt x="200" y="10166"/>
                </a:cubicBezTo>
                <a:cubicBezTo>
                  <a:pt x="1" y="11230"/>
                  <a:pt x="46" y="12363"/>
                  <a:pt x="503" y="13342"/>
                </a:cubicBezTo>
                <a:cubicBezTo>
                  <a:pt x="1171" y="14771"/>
                  <a:pt x="2595" y="15673"/>
                  <a:pt x="3982" y="16420"/>
                </a:cubicBezTo>
                <a:cubicBezTo>
                  <a:pt x="4829" y="16877"/>
                  <a:pt x="5710" y="17438"/>
                  <a:pt x="6619" y="17754"/>
                </a:cubicBezTo>
                <a:cubicBezTo>
                  <a:pt x="6910" y="17857"/>
                  <a:pt x="7239" y="17886"/>
                  <a:pt x="7572" y="17886"/>
                </a:cubicBezTo>
                <a:cubicBezTo>
                  <a:pt x="7946" y="17886"/>
                  <a:pt x="8326" y="17849"/>
                  <a:pt x="8664" y="17837"/>
                </a:cubicBezTo>
                <a:cubicBezTo>
                  <a:pt x="10375" y="17775"/>
                  <a:pt x="12084" y="17466"/>
                  <a:pt x="13686" y="16857"/>
                </a:cubicBezTo>
                <a:cubicBezTo>
                  <a:pt x="14561" y="16523"/>
                  <a:pt x="15401" y="16100"/>
                  <a:pt x="16182" y="15584"/>
                </a:cubicBezTo>
                <a:cubicBezTo>
                  <a:pt x="16837" y="15155"/>
                  <a:pt x="17462" y="14647"/>
                  <a:pt x="17869" y="13978"/>
                </a:cubicBezTo>
                <a:cubicBezTo>
                  <a:pt x="18275" y="13308"/>
                  <a:pt x="18437" y="12454"/>
                  <a:pt x="18138" y="11731"/>
                </a:cubicBezTo>
                <a:cubicBezTo>
                  <a:pt x="17822" y="10966"/>
                  <a:pt x="17059" y="10479"/>
                  <a:pt x="16286" y="10189"/>
                </a:cubicBezTo>
                <a:cubicBezTo>
                  <a:pt x="15510" y="9899"/>
                  <a:pt x="14684" y="9760"/>
                  <a:pt x="13925" y="9432"/>
                </a:cubicBezTo>
                <a:cubicBezTo>
                  <a:pt x="13166" y="9103"/>
                  <a:pt x="12447" y="8525"/>
                  <a:pt x="12251" y="7723"/>
                </a:cubicBezTo>
                <a:cubicBezTo>
                  <a:pt x="12063" y="6953"/>
                  <a:pt x="12398" y="6138"/>
                  <a:pt x="12908" y="5534"/>
                </a:cubicBezTo>
                <a:cubicBezTo>
                  <a:pt x="13420" y="4930"/>
                  <a:pt x="14092" y="4491"/>
                  <a:pt x="14727" y="4017"/>
                </a:cubicBezTo>
                <a:cubicBezTo>
                  <a:pt x="15292" y="3595"/>
                  <a:pt x="15881" y="3045"/>
                  <a:pt x="15888" y="2341"/>
                </a:cubicBezTo>
                <a:cubicBezTo>
                  <a:pt x="15898" y="1686"/>
                  <a:pt x="15391" y="1135"/>
                  <a:pt x="14838" y="784"/>
                </a:cubicBezTo>
                <a:cubicBezTo>
                  <a:pt x="13944" y="219"/>
                  <a:pt x="12886" y="1"/>
                  <a:pt x="11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
    <p:bg>
      <p:bgPr>
        <a:solidFill>
          <a:schemeClr val="lt2"/>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dk2"/>
        </a:solid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cSld name="TITLE_4">
    <p:bg>
      <p:bgPr>
        <a:blipFill>
          <a:blip r:embed="rId2">
            <a:alphaModFix/>
          </a:blip>
          <a:stretch>
            <a:fillRect/>
          </a:stretch>
        </a:blipFill>
        <a:effectLst/>
      </p:bgPr>
    </p:bg>
    <p:spTree>
      <p:nvGrpSpPr>
        <p:cNvPr id="1" name="Shape 237"/>
        <p:cNvGrpSpPr/>
        <p:nvPr/>
      </p:nvGrpSpPr>
      <p:grpSpPr>
        <a:xfrm>
          <a:off x="0" y="0"/>
          <a:ext cx="0" cy="0"/>
          <a:chOff x="0" y="0"/>
          <a:chExt cx="0" cy="0"/>
        </a:xfrm>
      </p:grpSpPr>
      <p:sp>
        <p:nvSpPr>
          <p:cNvPr id="239" name="Google Shape;239;p29"/>
          <p:cNvSpPr txBox="1">
            <a:spLocks noGrp="1"/>
          </p:cNvSpPr>
          <p:nvPr>
            <p:ph type="ctrTitle"/>
          </p:nvPr>
        </p:nvSpPr>
        <p:spPr>
          <a:xfrm>
            <a:off x="713225" y="1732800"/>
            <a:ext cx="3858900" cy="13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5000"/>
              <a:buFont typeface="Baloo 2 ExtraBold"/>
              <a:buNone/>
              <a:defRPr sz="5000">
                <a:solidFill>
                  <a:schemeClr val="dk2"/>
                </a:solidFill>
                <a:latin typeface="Baloo 2 ExtraBold"/>
                <a:ea typeface="Baloo 2 ExtraBold"/>
                <a:cs typeface="Baloo 2 ExtraBold"/>
                <a:sym typeface="Baloo 2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0" name="Google Shape;240;p29"/>
          <p:cNvSpPr txBox="1">
            <a:spLocks noGrp="1"/>
          </p:cNvSpPr>
          <p:nvPr>
            <p:ph type="subTitle" idx="1"/>
          </p:nvPr>
        </p:nvSpPr>
        <p:spPr>
          <a:xfrm>
            <a:off x="713225" y="3265606"/>
            <a:ext cx="3858900" cy="7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Quicksand Medium"/>
              <a:buNone/>
              <a:defRPr>
                <a:latin typeface="Quicksand Medium"/>
                <a:ea typeface="Quicksand Medium"/>
                <a:cs typeface="Quicksand Medium"/>
                <a:sym typeface="Quicksand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595" y="954724"/>
            <a:ext cx="8073756" cy="543064"/>
          </a:xfrm>
          <a:prstGeom prst="rect">
            <a:avLst/>
          </a:prstGeom>
        </p:spPr>
        <p:txBody>
          <a:bodyPr/>
          <a:lstStyle>
            <a:lvl1pPr>
              <a:defRPr>
                <a:solidFill>
                  <a:schemeClr val="accent1"/>
                </a:solidFill>
              </a:defRPr>
            </a:lvl1pPr>
          </a:lstStyle>
          <a:p>
            <a:r>
              <a:rPr lang="en-US" dirty="0"/>
              <a:t>Click to edit Master title style</a:t>
            </a:r>
          </a:p>
        </p:txBody>
      </p:sp>
      <p:sp>
        <p:nvSpPr>
          <p:cNvPr id="5" name="Content Placeholder 3"/>
          <p:cNvSpPr>
            <a:spLocks noGrp="1"/>
          </p:cNvSpPr>
          <p:nvPr>
            <p:ph sz="half" idx="2"/>
          </p:nvPr>
        </p:nvSpPr>
        <p:spPr>
          <a:xfrm>
            <a:off x="440405" y="1630866"/>
            <a:ext cx="8074946" cy="3329593"/>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7450111" y="3873083"/>
            <a:ext cx="1693889" cy="1270417"/>
          </a:xfrm>
          <a:prstGeom prst="rect">
            <a:avLst/>
          </a:prstGeom>
        </p:spPr>
      </p:pic>
    </p:spTree>
    <p:extLst>
      <p:ext uri="{BB962C8B-B14F-4D97-AF65-F5344CB8AC3E}">
        <p14:creationId xmlns:p14="http://schemas.microsoft.com/office/powerpoint/2010/main" val="42575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3205696"/>
            <a:ext cx="9144000" cy="193780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749884" y="1115646"/>
            <a:ext cx="1936166" cy="994172"/>
          </a:xfrm>
          <a:prstGeom prst="rect">
            <a:avLst/>
          </a:prstGeom>
        </p:spPr>
        <p:txBody>
          <a:bodyPr anchor="b"/>
          <a:lstStyle>
            <a:lvl1pPr algn="ctr">
              <a:defRPr sz="2400" cap="all" spc="15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3595223" y="508065"/>
            <a:ext cx="1768239" cy="1216819"/>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3595221" y="1724882"/>
            <a:ext cx="1768239" cy="356362"/>
          </a:xfrm>
          <a:prstGeom prst="rect">
            <a:avLst/>
          </a:prstGeom>
        </p:spPr>
        <p:txBody>
          <a:bodyPr anchor="b"/>
          <a:lstStyle>
            <a:lvl1pPr marL="0" indent="0" algn="ctr">
              <a:buNone/>
              <a:defRPr sz="1200" cap="all" spc="15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3595221" y="2081243"/>
            <a:ext cx="1768239" cy="356360"/>
          </a:xfrm>
          <a:prstGeom prst="rect">
            <a:avLst/>
          </a:prstGeom>
        </p:spPr>
        <p:txBody>
          <a:bodyPr/>
          <a:lstStyle>
            <a:lvl1pPr marL="0" indent="0" algn="ctr">
              <a:buNone/>
              <a:defRPr sz="900" b="0" i="0" cap="none" spc="15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5573831" y="508065"/>
            <a:ext cx="1768239" cy="1216819"/>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5573829" y="1724882"/>
            <a:ext cx="1768239" cy="356362"/>
          </a:xfrm>
          <a:prstGeom prst="rect">
            <a:avLst/>
          </a:prstGeom>
        </p:spPr>
        <p:txBody>
          <a:bodyPr anchor="b"/>
          <a:lstStyle>
            <a:lvl1pPr marL="0" indent="0" algn="ctr">
              <a:buNone/>
              <a:defRPr sz="1200" cap="all" spc="15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5573829" y="2081243"/>
            <a:ext cx="1768239" cy="356360"/>
          </a:xfrm>
          <a:prstGeom prst="rect">
            <a:avLst/>
          </a:prstGeom>
        </p:spPr>
        <p:txBody>
          <a:bodyPr/>
          <a:lstStyle>
            <a:lvl1pPr marL="0" indent="0" algn="ctr">
              <a:buNone/>
              <a:defRPr sz="900" b="0" i="0" cap="none" spc="15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3595223" y="2437604"/>
            <a:ext cx="1768239" cy="1216819"/>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3595221" y="3654421"/>
            <a:ext cx="1768239" cy="356362"/>
          </a:xfrm>
          <a:prstGeom prst="rect">
            <a:avLst/>
          </a:prstGeom>
        </p:spPr>
        <p:txBody>
          <a:bodyPr anchor="b"/>
          <a:lstStyle>
            <a:lvl1pPr marL="0" indent="0" algn="ctr">
              <a:buNone/>
              <a:defRPr sz="1200" cap="all" spc="15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3595221" y="4010782"/>
            <a:ext cx="1768239" cy="356360"/>
          </a:xfrm>
          <a:prstGeom prst="rect">
            <a:avLst/>
          </a:prstGeom>
        </p:spPr>
        <p:txBody>
          <a:bodyPr/>
          <a:lstStyle>
            <a:lvl1pPr marL="0" indent="0" algn="ctr">
              <a:lnSpc>
                <a:spcPct val="100000"/>
              </a:lnSpc>
              <a:spcBef>
                <a:spcPts val="0"/>
              </a:spcBef>
              <a:buNone/>
              <a:defRPr sz="900" b="0" i="0" cap="none" spc="15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5573831" y="2437604"/>
            <a:ext cx="1768239" cy="1216819"/>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5573829" y="3654421"/>
            <a:ext cx="1768239" cy="356362"/>
          </a:xfrm>
          <a:prstGeom prst="rect">
            <a:avLst/>
          </a:prstGeom>
        </p:spPr>
        <p:txBody>
          <a:bodyPr anchor="b"/>
          <a:lstStyle>
            <a:lvl1pPr marL="0" indent="0" algn="ctr">
              <a:buNone/>
              <a:defRPr sz="1200" cap="all" spc="15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5573829" y="4010782"/>
            <a:ext cx="1768239" cy="356360"/>
          </a:xfrm>
          <a:prstGeom prst="rect">
            <a:avLst/>
          </a:prstGeom>
        </p:spPr>
        <p:txBody>
          <a:bodyPr/>
          <a:lstStyle>
            <a:lvl1pPr marL="0" indent="0" algn="ctr">
              <a:buNone/>
              <a:defRPr sz="900" b="0" i="0" cap="none" spc="15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57367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832248" y="374196"/>
            <a:ext cx="7479506" cy="425905"/>
          </a:xfrm>
          <a:prstGeom prst="rect">
            <a:avLst/>
          </a:prstGeom>
        </p:spPr>
        <p:txBody>
          <a:bodyPr/>
          <a:lstStyle>
            <a:lvl1pPr algn="ctr">
              <a:defRPr sz="2400" cap="all" spc="15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1717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Baloo 2 ExtraBold"/>
              <a:buNone/>
              <a:defRPr sz="2800">
                <a:solidFill>
                  <a:schemeClr val="dk2"/>
                </a:solidFill>
                <a:latin typeface="Baloo 2 ExtraBold"/>
                <a:ea typeface="Baloo 2 ExtraBold"/>
                <a:cs typeface="Baloo 2 ExtraBold"/>
                <a:sym typeface="Baloo 2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9pPr>
          </a:lstStyle>
          <a:p>
            <a:endParaRPr dirty="0"/>
          </a:p>
        </p:txBody>
      </p:sp>
      <p:pic>
        <p:nvPicPr>
          <p:cNvPr id="3" name="Picture 2">
            <a:extLst>
              <a:ext uri="{FF2B5EF4-FFF2-40B4-BE49-F238E27FC236}">
                <a16:creationId xmlns:a16="http://schemas.microsoft.com/office/drawing/2014/main" id="{4603153C-3F62-8E60-7CCA-3154A885C9B4}"/>
              </a:ext>
            </a:extLst>
          </p:cNvPr>
          <p:cNvPicPr>
            <a:picLocks noChangeAspect="1"/>
          </p:cNvPicPr>
          <p:nvPr userDrawn="1"/>
        </p:nvPicPr>
        <p:blipFill>
          <a:blip r:embed="rId11"/>
          <a:stretch>
            <a:fillRect/>
          </a:stretch>
        </p:blipFill>
        <p:spPr>
          <a:xfrm>
            <a:off x="7983274" y="4492170"/>
            <a:ext cx="1156966" cy="651329"/>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8" r:id="rId3"/>
    <p:sldLayoutId id="2147483659" r:id="rId4"/>
    <p:sldLayoutId id="2147483661" r:id="rId5"/>
    <p:sldLayoutId id="2147483675"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customXml" Target="../ink/ink5.xml"/><Relationship Id="rId2" Type="http://schemas.openxmlformats.org/officeDocument/2006/relationships/image" Target="../media/image30.png"/><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27.png"/><Relationship Id="rId5" Type="http://schemas.openxmlformats.org/officeDocument/2006/relationships/image" Target="../media/image240.png"/><Relationship Id="rId15" Type="http://schemas.openxmlformats.org/officeDocument/2006/relationships/image" Target="../media/image29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6.png"/><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7E4C-7263-15E8-1383-D1DB2C4AD553}"/>
              </a:ext>
            </a:extLst>
          </p:cNvPr>
          <p:cNvSpPr>
            <a:spLocks noGrp="1"/>
          </p:cNvSpPr>
          <p:nvPr>
            <p:ph type="ctrTitle"/>
          </p:nvPr>
        </p:nvSpPr>
        <p:spPr>
          <a:xfrm>
            <a:off x="-263171" y="1699663"/>
            <a:ext cx="7128917" cy="1359000"/>
          </a:xfrm>
        </p:spPr>
        <p:txBody>
          <a:bodyPr/>
          <a:lstStyle/>
          <a:p>
            <a:r>
              <a:rPr lang="sl-SI" sz="2400" i="1" dirty="0">
                <a:solidFill>
                  <a:schemeClr val="bg2">
                    <a:lumMod val="75000"/>
                  </a:schemeClr>
                </a:solidFill>
              </a:rPr>
              <a:t>CENTRAL AND EASTERN </a:t>
            </a:r>
            <a:br>
              <a:rPr lang="sl-SI" sz="2400" i="1" dirty="0">
                <a:solidFill>
                  <a:schemeClr val="bg2">
                    <a:lumMod val="75000"/>
                  </a:schemeClr>
                </a:solidFill>
              </a:rPr>
            </a:br>
            <a:r>
              <a:rPr lang="sl-SI" sz="2400" i="1" dirty="0">
                <a:solidFill>
                  <a:schemeClr val="bg2">
                    <a:lumMod val="75000"/>
                  </a:schemeClr>
                </a:solidFill>
              </a:rPr>
              <a:t>HEALTH&amp;FITNESS SUMMIT </a:t>
            </a:r>
            <a:br>
              <a:rPr lang="sl-SI" sz="2400" i="1" dirty="0">
                <a:solidFill>
                  <a:schemeClr val="bg2">
                    <a:lumMod val="75000"/>
                  </a:schemeClr>
                </a:solidFill>
              </a:rPr>
            </a:br>
            <a:r>
              <a:rPr lang="sl-SI" sz="2400" i="1" dirty="0">
                <a:solidFill>
                  <a:schemeClr val="bg2">
                    <a:lumMod val="75000"/>
                  </a:schemeClr>
                </a:solidFill>
              </a:rPr>
              <a:t>Prague, October 2023</a:t>
            </a:r>
            <a:br>
              <a:rPr lang="sl-SI" sz="2400" i="1" dirty="0">
                <a:solidFill>
                  <a:schemeClr val="bg2">
                    <a:lumMod val="75000"/>
                  </a:schemeClr>
                </a:solidFill>
              </a:rPr>
            </a:br>
            <a:br>
              <a:rPr lang="sl-SI" sz="1800" b="1" dirty="0">
                <a:solidFill>
                  <a:schemeClr val="bg2">
                    <a:lumMod val="75000"/>
                  </a:schemeClr>
                </a:solidFill>
              </a:rPr>
            </a:br>
            <a:br>
              <a:rPr lang="sl-SI" sz="1800" b="1" dirty="0">
                <a:solidFill>
                  <a:schemeClr val="bg2">
                    <a:lumMod val="75000"/>
                  </a:schemeClr>
                </a:solidFill>
              </a:rPr>
            </a:br>
            <a:r>
              <a:rPr lang="sl-SI" sz="1800" b="1" dirty="0">
                <a:solidFill>
                  <a:schemeClr val="bg2">
                    <a:lumMod val="75000"/>
                  </a:schemeClr>
                </a:solidFill>
              </a:rPr>
              <a:t>Patient Perspective</a:t>
            </a:r>
            <a:br>
              <a:rPr lang="sl-SI" sz="1800" b="1" dirty="0">
                <a:solidFill>
                  <a:schemeClr val="bg2">
                    <a:lumMod val="75000"/>
                  </a:schemeClr>
                </a:solidFill>
              </a:rPr>
            </a:br>
            <a:r>
              <a:rPr lang="sl-SI" sz="2400" b="1" dirty="0">
                <a:solidFill>
                  <a:schemeClr val="bg2">
                    <a:lumMod val="75000"/>
                  </a:schemeClr>
                </a:solidFill>
              </a:rPr>
              <a:t>Exercise specialist,</a:t>
            </a:r>
            <a:br>
              <a:rPr lang="sl-SI" sz="2400" b="1" dirty="0">
                <a:solidFill>
                  <a:schemeClr val="bg2">
                    <a:lumMod val="75000"/>
                  </a:schemeClr>
                </a:solidFill>
              </a:rPr>
            </a:br>
            <a:r>
              <a:rPr lang="sl-SI" sz="2400" b="1" dirty="0">
                <a:solidFill>
                  <a:schemeClr val="bg2">
                    <a:lumMod val="75000"/>
                  </a:schemeClr>
                </a:solidFill>
              </a:rPr>
              <a:t> are we ready to take a leap?</a:t>
            </a:r>
            <a:endParaRPr lang="en-US" sz="2400" b="1" dirty="0">
              <a:solidFill>
                <a:schemeClr val="bg2">
                  <a:lumMod val="75000"/>
                </a:schemeClr>
              </a:solidFill>
            </a:endParaRPr>
          </a:p>
        </p:txBody>
      </p:sp>
      <p:sp>
        <p:nvSpPr>
          <p:cNvPr id="3" name="Subtitle 2">
            <a:extLst>
              <a:ext uri="{FF2B5EF4-FFF2-40B4-BE49-F238E27FC236}">
                <a16:creationId xmlns:a16="http://schemas.microsoft.com/office/drawing/2014/main" id="{4EFB248C-63AF-1B66-4C27-6294DC61AC93}"/>
              </a:ext>
            </a:extLst>
          </p:cNvPr>
          <p:cNvSpPr>
            <a:spLocks noGrp="1"/>
          </p:cNvSpPr>
          <p:nvPr>
            <p:ph type="subTitle" idx="1"/>
          </p:nvPr>
        </p:nvSpPr>
        <p:spPr>
          <a:xfrm>
            <a:off x="1069501" y="3428339"/>
            <a:ext cx="4463572" cy="713700"/>
          </a:xfrm>
        </p:spPr>
        <p:txBody>
          <a:bodyPr/>
          <a:lstStyle/>
          <a:p>
            <a:r>
              <a:rPr lang="sl-SI" sz="1800" b="1" dirty="0"/>
              <a:t>Veronika Všetičkova </a:t>
            </a:r>
            <a:endParaRPr lang="sl-SI" sz="1800" dirty="0"/>
          </a:p>
          <a:p>
            <a:r>
              <a:rPr lang="sl-SI" dirty="0"/>
              <a:t>Patient Advocate – EU Policy and Advocacy</a:t>
            </a:r>
          </a:p>
          <a:p>
            <a:r>
              <a:rPr lang="sl-SI" dirty="0"/>
              <a:t>Physiotherapist</a:t>
            </a:r>
          </a:p>
          <a:p>
            <a:endParaRPr lang="sl-SI" dirty="0"/>
          </a:p>
          <a:p>
            <a:r>
              <a:rPr lang="sl-SI" dirty="0"/>
              <a:t>Head of EU Affairs @ELPA</a:t>
            </a:r>
          </a:p>
          <a:p>
            <a:r>
              <a:rPr lang="sl-SI" dirty="0"/>
              <a:t>Mentor @Slovenian Fitness Association</a:t>
            </a:r>
          </a:p>
          <a:p>
            <a:endParaRPr lang="sl-SI" dirty="0"/>
          </a:p>
          <a:p>
            <a:endParaRPr lang="en-US" dirty="0"/>
          </a:p>
        </p:txBody>
      </p:sp>
    </p:spTree>
    <p:extLst>
      <p:ext uri="{BB962C8B-B14F-4D97-AF65-F5344CB8AC3E}">
        <p14:creationId xmlns:p14="http://schemas.microsoft.com/office/powerpoint/2010/main" val="5525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90C36DB2-20B8-249C-84D8-21DCB4D5F0DC}"/>
              </a:ext>
            </a:extLst>
          </p:cNvPr>
          <p:cNvSpPr txBox="1">
            <a:spLocks/>
          </p:cNvSpPr>
          <p:nvPr/>
        </p:nvSpPr>
        <p:spPr>
          <a:xfrm>
            <a:off x="306361" y="226825"/>
            <a:ext cx="8073756"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sl-SI" sz="2400" b="1" dirty="0">
              <a:solidFill>
                <a:schemeClr val="bg2"/>
              </a:solidFill>
            </a:endParaRPr>
          </a:p>
          <a:p>
            <a:r>
              <a:rPr lang="sl-SI" sz="2400" b="1" dirty="0">
                <a:solidFill>
                  <a:schemeClr val="bg2"/>
                </a:solidFill>
              </a:rPr>
              <a:t> </a:t>
            </a:r>
          </a:p>
        </p:txBody>
      </p:sp>
      <p:sp>
        <p:nvSpPr>
          <p:cNvPr id="3" name="Content Placeholder 2">
            <a:extLst>
              <a:ext uri="{FF2B5EF4-FFF2-40B4-BE49-F238E27FC236}">
                <a16:creationId xmlns:a16="http://schemas.microsoft.com/office/drawing/2014/main" id="{A089140F-12E5-7C0B-5FB1-B59D5E9FDDE6}"/>
              </a:ext>
            </a:extLst>
          </p:cNvPr>
          <p:cNvSpPr txBox="1">
            <a:spLocks/>
          </p:cNvSpPr>
          <p:nvPr/>
        </p:nvSpPr>
        <p:spPr>
          <a:xfrm>
            <a:off x="184683" y="906953"/>
            <a:ext cx="8074946" cy="33295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endParaRPr lang="en-US" sz="2400" b="1" dirty="0"/>
          </a:p>
        </p:txBody>
      </p:sp>
      <p:sp>
        <p:nvSpPr>
          <p:cNvPr id="4" name="TextBox 3">
            <a:extLst>
              <a:ext uri="{FF2B5EF4-FFF2-40B4-BE49-F238E27FC236}">
                <a16:creationId xmlns:a16="http://schemas.microsoft.com/office/drawing/2014/main" id="{EDFD91D6-12C8-F68C-A384-B49DFD2816EE}"/>
              </a:ext>
            </a:extLst>
          </p:cNvPr>
          <p:cNvSpPr txBox="1"/>
          <p:nvPr/>
        </p:nvSpPr>
        <p:spPr>
          <a:xfrm>
            <a:off x="281041" y="3812875"/>
            <a:ext cx="8581917" cy="469359"/>
          </a:xfrm>
          <a:prstGeom prst="rect">
            <a:avLst/>
          </a:prstGeom>
          <a:noFill/>
        </p:spPr>
        <p:txBody>
          <a:bodyPr wrap="square">
            <a:spAutoFit/>
          </a:bodyPr>
          <a:lstStyle/>
          <a:p>
            <a:r>
              <a:rPr lang="sl-SI" dirty="0">
                <a:solidFill>
                  <a:schemeClr val="bg2"/>
                </a:solidFill>
                <a:latin typeface="Calibri" panose="020F0502020204030204" pitchFamily="34" charset="0"/>
                <a:cs typeface="Calibri" panose="020F0502020204030204" pitchFamily="34" charset="0"/>
              </a:rPr>
              <a:t>4. Make them </a:t>
            </a:r>
            <a:r>
              <a:rPr lang="sl-SI" b="1" dirty="0">
                <a:solidFill>
                  <a:schemeClr val="bg2"/>
                </a:solidFill>
                <a:latin typeface="Calibri" panose="020F0502020204030204" pitchFamily="34" charset="0"/>
                <a:cs typeface="Calibri" panose="020F0502020204030204" pitchFamily="34" charset="0"/>
              </a:rPr>
              <a:t>feel</a:t>
            </a:r>
            <a:r>
              <a:rPr lang="sl-SI" dirty="0">
                <a:solidFill>
                  <a:schemeClr val="bg2"/>
                </a:solidFill>
                <a:latin typeface="Calibri" panose="020F0502020204030204" pitchFamily="34" charset="0"/>
                <a:cs typeface="Calibri" panose="020F0502020204030204" pitchFamily="34" charset="0"/>
              </a:rPr>
              <a:t> welcomed and seen!</a:t>
            </a:r>
          </a:p>
          <a:p>
            <a:pPr marL="228600" indent="-228600">
              <a:buAutoNum type="arabicPeriod"/>
            </a:pPr>
            <a:endParaRPr lang="en-US" sz="1050" dirty="0">
              <a:solidFill>
                <a:schemeClr val="bg2"/>
              </a:solidFill>
            </a:endParaRPr>
          </a:p>
        </p:txBody>
      </p:sp>
      <p:pic>
        <p:nvPicPr>
          <p:cNvPr id="5" name="Picture 4" descr="Nutrients | Free Full-Text | Microbiota and Lifestyle: A Special Focus on  Diet">
            <a:extLst>
              <a:ext uri="{FF2B5EF4-FFF2-40B4-BE49-F238E27FC236}">
                <a16:creationId xmlns:a16="http://schemas.microsoft.com/office/drawing/2014/main" id="{90D3863B-2FFC-5A4F-2BFD-AACFD6A57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833" y="2779627"/>
            <a:ext cx="3770168" cy="23204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500+ Fat Woman Pictures | Download Free Images on Unsplash">
            <a:extLst>
              <a:ext uri="{FF2B5EF4-FFF2-40B4-BE49-F238E27FC236}">
                <a16:creationId xmlns:a16="http://schemas.microsoft.com/office/drawing/2014/main" id="{5CF78FBF-BBC3-D1A0-3F98-05BB3F8E2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642" y="844380"/>
            <a:ext cx="2195997" cy="1463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1">
            <a:extLst>
              <a:ext uri="{FF2B5EF4-FFF2-40B4-BE49-F238E27FC236}">
                <a16:creationId xmlns:a16="http://schemas.microsoft.com/office/drawing/2014/main" id="{4FF726F8-5648-E712-4711-01F44FB0CC95}"/>
              </a:ext>
            </a:extLst>
          </p:cNvPr>
          <p:cNvSpPr txBox="1">
            <a:spLocks/>
          </p:cNvSpPr>
          <p:nvPr/>
        </p:nvSpPr>
        <p:spPr>
          <a:xfrm>
            <a:off x="368354" y="126087"/>
            <a:ext cx="8667158"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bg2"/>
                </a:solidFill>
              </a:rPr>
              <a:t>Example: </a:t>
            </a:r>
          </a:p>
          <a:p>
            <a:r>
              <a:rPr lang="sl-SI" sz="1600" b="1" dirty="0">
                <a:solidFill>
                  <a:schemeClr val="bg2"/>
                </a:solidFill>
              </a:rPr>
              <a:t>Susane, 39 years old, mother of 2 toddlers, CEO, fatty liver, obesity, diabetes, stressful and sedetary lifestyle</a:t>
            </a:r>
          </a:p>
          <a:p>
            <a:endParaRPr lang="sl-SI" sz="1600" b="1" dirty="0">
              <a:solidFill>
                <a:schemeClr val="bg2"/>
              </a:solidFill>
            </a:endParaRPr>
          </a:p>
          <a:p>
            <a:endParaRPr lang="en-US" sz="1600" b="1" dirty="0">
              <a:solidFill>
                <a:schemeClr val="bg2"/>
              </a:solidFill>
            </a:endParaRPr>
          </a:p>
        </p:txBody>
      </p:sp>
      <p:sp>
        <p:nvSpPr>
          <p:cNvPr id="8" name="TextBox 7">
            <a:extLst>
              <a:ext uri="{FF2B5EF4-FFF2-40B4-BE49-F238E27FC236}">
                <a16:creationId xmlns:a16="http://schemas.microsoft.com/office/drawing/2014/main" id="{5B9C5F39-C888-F9DF-A196-4D1413F48043}"/>
              </a:ext>
            </a:extLst>
          </p:cNvPr>
          <p:cNvSpPr txBox="1"/>
          <p:nvPr/>
        </p:nvSpPr>
        <p:spPr>
          <a:xfrm>
            <a:off x="306361" y="1266633"/>
            <a:ext cx="6137329" cy="738664"/>
          </a:xfrm>
          <a:prstGeom prst="rect">
            <a:avLst/>
          </a:prstGeom>
          <a:noFill/>
        </p:spPr>
        <p:txBody>
          <a:bodyPr wrap="square">
            <a:spAutoFit/>
          </a:bodyPr>
          <a:lstStyle/>
          <a:p>
            <a:r>
              <a:rPr lang="sl-SI" dirty="0">
                <a:solidFill>
                  <a:schemeClr val="bg2"/>
                </a:solidFill>
                <a:latin typeface="Calibri" panose="020F0502020204030204" pitchFamily="34" charset="0"/>
                <a:cs typeface="Calibri" panose="020F0502020204030204" pitchFamily="34" charset="0"/>
              </a:rPr>
              <a:t>1. </a:t>
            </a:r>
            <a:r>
              <a:rPr lang="sl-SI" b="1" dirty="0">
                <a:solidFill>
                  <a:schemeClr val="bg2"/>
                </a:solidFill>
                <a:latin typeface="Calibri" panose="020F0502020204030204" pitchFamily="34" charset="0"/>
                <a:cs typeface="Calibri" panose="020F0502020204030204" pitchFamily="34" charset="0"/>
              </a:rPr>
              <a:t>First impression is the key. Make it or break it!</a:t>
            </a:r>
          </a:p>
          <a:p>
            <a:r>
              <a:rPr lang="sl-SI" dirty="0">
                <a:solidFill>
                  <a:schemeClr val="bg2"/>
                </a:solidFill>
                <a:latin typeface="Calibri" panose="020F0502020204030204" pitchFamily="34" charset="0"/>
                <a:cs typeface="Calibri" panose="020F0502020204030204" pitchFamily="34" charset="0"/>
              </a:rPr>
              <a:t>                               Communication  (External and internal)</a:t>
            </a:r>
          </a:p>
          <a:p>
            <a:r>
              <a:rPr lang="sl-SI" dirty="0">
                <a:solidFill>
                  <a:schemeClr val="bg2"/>
                </a:solidFill>
                <a:latin typeface="Calibri" panose="020F0502020204030204" pitchFamily="34" charset="0"/>
                <a:cs typeface="Calibri" panose="020F0502020204030204" pitchFamily="34" charset="0"/>
              </a:rPr>
              <a:t>                               Enviroment  (Closed space for dialogue, body measurements, ...)</a:t>
            </a:r>
          </a:p>
        </p:txBody>
      </p:sp>
      <p:sp>
        <p:nvSpPr>
          <p:cNvPr id="10" name="TextBox 9">
            <a:extLst>
              <a:ext uri="{FF2B5EF4-FFF2-40B4-BE49-F238E27FC236}">
                <a16:creationId xmlns:a16="http://schemas.microsoft.com/office/drawing/2014/main" id="{AC2B24FC-311E-EC4F-86DB-E145ABCF0D94}"/>
              </a:ext>
            </a:extLst>
          </p:cNvPr>
          <p:cNvSpPr txBox="1"/>
          <p:nvPr/>
        </p:nvSpPr>
        <p:spPr>
          <a:xfrm>
            <a:off x="306360" y="2202417"/>
            <a:ext cx="7411796" cy="523220"/>
          </a:xfrm>
          <a:prstGeom prst="rect">
            <a:avLst/>
          </a:prstGeom>
          <a:noFill/>
        </p:spPr>
        <p:txBody>
          <a:bodyPr wrap="square">
            <a:spAutoFit/>
          </a:bodyPr>
          <a:lstStyle/>
          <a:p>
            <a:r>
              <a:rPr lang="sl-SI" dirty="0">
                <a:solidFill>
                  <a:schemeClr val="bg2"/>
                </a:solidFill>
                <a:latin typeface="Calibri" panose="020F0502020204030204" pitchFamily="34" charset="0"/>
                <a:cs typeface="Calibri" panose="020F0502020204030204" pitchFamily="34" charset="0"/>
              </a:rPr>
              <a:t>2. </a:t>
            </a:r>
            <a:r>
              <a:rPr lang="sl-SI" b="1" dirty="0">
                <a:solidFill>
                  <a:schemeClr val="bg2"/>
                </a:solidFill>
                <a:latin typeface="Calibri" panose="020F0502020204030204" pitchFamily="34" charset="0"/>
                <a:cs typeface="Calibri" panose="020F0502020204030204" pitchFamily="34" charset="0"/>
              </a:rPr>
              <a:t>Experts/Specialists </a:t>
            </a:r>
            <a:r>
              <a:rPr lang="sl-SI" i="1" dirty="0">
                <a:solidFill>
                  <a:schemeClr val="bg2"/>
                </a:solidFill>
                <a:latin typeface="Calibri" panose="020F0502020204030204" pitchFamily="34" charset="0"/>
                <a:cs typeface="Calibri" panose="020F0502020204030204" pitchFamily="34" charset="0"/>
              </a:rPr>
              <a:t>(Myths about fitness and gyms)</a:t>
            </a:r>
          </a:p>
          <a:p>
            <a:r>
              <a:rPr lang="sl-SI" i="1" dirty="0">
                <a:solidFill>
                  <a:schemeClr val="bg2"/>
                </a:solidFill>
                <a:latin typeface="Calibri" panose="020F0502020204030204" pitchFamily="34" charset="0"/>
                <a:cs typeface="Calibri" panose="020F0502020204030204" pitchFamily="34" charset="0"/>
              </a:rPr>
              <a:t>                               </a:t>
            </a:r>
            <a:r>
              <a:rPr lang="sl-SI" dirty="0">
                <a:solidFill>
                  <a:schemeClr val="bg2"/>
                </a:solidFill>
                <a:latin typeface="Calibri" panose="020F0502020204030204" pitchFamily="34" charset="0"/>
                <a:cs typeface="Calibri" panose="020F0502020204030204" pitchFamily="34" charset="0"/>
              </a:rPr>
              <a:t>Holistic and individual approach </a:t>
            </a:r>
            <a:r>
              <a:rPr lang="sl-SI" i="1" dirty="0">
                <a:solidFill>
                  <a:schemeClr val="bg2"/>
                </a:solidFill>
                <a:latin typeface="Calibri" panose="020F0502020204030204" pitchFamily="34" charset="0"/>
                <a:cs typeface="Calibri" panose="020F0502020204030204" pitchFamily="34" charset="0"/>
              </a:rPr>
              <a:t>(separation from online self- called experts)</a:t>
            </a:r>
            <a:endParaRPr lang="en-US" dirty="0"/>
          </a:p>
        </p:txBody>
      </p:sp>
      <p:sp>
        <p:nvSpPr>
          <p:cNvPr id="12" name="TextBox 11">
            <a:extLst>
              <a:ext uri="{FF2B5EF4-FFF2-40B4-BE49-F238E27FC236}">
                <a16:creationId xmlns:a16="http://schemas.microsoft.com/office/drawing/2014/main" id="{6CF59AEF-57F8-B983-0207-81EEC04CED16}"/>
              </a:ext>
            </a:extLst>
          </p:cNvPr>
          <p:cNvSpPr txBox="1"/>
          <p:nvPr/>
        </p:nvSpPr>
        <p:spPr>
          <a:xfrm>
            <a:off x="306359" y="3039151"/>
            <a:ext cx="5722481" cy="523220"/>
          </a:xfrm>
          <a:prstGeom prst="rect">
            <a:avLst/>
          </a:prstGeom>
          <a:noFill/>
        </p:spPr>
        <p:txBody>
          <a:bodyPr wrap="square">
            <a:spAutoFit/>
          </a:bodyPr>
          <a:lstStyle/>
          <a:p>
            <a:r>
              <a:rPr lang="sl-SI" dirty="0">
                <a:solidFill>
                  <a:schemeClr val="bg2"/>
                </a:solidFill>
                <a:latin typeface="Calibri" panose="020F0502020204030204" pitchFamily="34" charset="0"/>
                <a:cs typeface="Calibri" panose="020F0502020204030204" pitchFamily="34" charset="0"/>
              </a:rPr>
              <a:t>3. </a:t>
            </a:r>
            <a:r>
              <a:rPr lang="sl-SI" b="1" dirty="0">
                <a:solidFill>
                  <a:schemeClr val="bg2"/>
                </a:solidFill>
                <a:latin typeface="Calibri" panose="020F0502020204030204" pitchFamily="34" charset="0"/>
                <a:cs typeface="Calibri" panose="020F0502020204030204" pitchFamily="34" charset="0"/>
              </a:rPr>
              <a:t>Coordination/handling</a:t>
            </a:r>
            <a:r>
              <a:rPr lang="sl-SI" dirty="0">
                <a:solidFill>
                  <a:schemeClr val="bg2"/>
                </a:solidFill>
                <a:latin typeface="Calibri" panose="020F0502020204030204" pitchFamily="34" charset="0"/>
                <a:cs typeface="Calibri" panose="020F0502020204030204" pitchFamily="34" charset="0"/>
              </a:rPr>
              <a:t> </a:t>
            </a:r>
            <a:r>
              <a:rPr lang="sl-SI" i="1" dirty="0">
                <a:solidFill>
                  <a:schemeClr val="bg2"/>
                </a:solidFill>
                <a:latin typeface="Calibri" panose="020F0502020204030204" pitchFamily="34" charset="0"/>
                <a:cs typeface="Calibri" panose="020F0502020204030204" pitchFamily="34" charset="0"/>
              </a:rPr>
              <a:t>(lead the patient, never leave him/her alone, small talk)</a:t>
            </a:r>
          </a:p>
        </p:txBody>
      </p:sp>
      <p:pic>
        <p:nvPicPr>
          <p:cNvPr id="9" name="Picture 8">
            <a:extLst>
              <a:ext uri="{FF2B5EF4-FFF2-40B4-BE49-F238E27FC236}">
                <a16:creationId xmlns:a16="http://schemas.microsoft.com/office/drawing/2014/main" id="{3600625E-74E2-26A8-59BD-138CA35A398B}"/>
              </a:ext>
            </a:extLst>
          </p:cNvPr>
          <p:cNvPicPr>
            <a:picLocks noChangeAspect="1"/>
          </p:cNvPicPr>
          <p:nvPr/>
        </p:nvPicPr>
        <p:blipFill>
          <a:blip r:embed="rId4"/>
          <a:stretch>
            <a:fillRect/>
          </a:stretch>
        </p:blipFill>
        <p:spPr>
          <a:xfrm>
            <a:off x="7055011" y="3086800"/>
            <a:ext cx="760123" cy="427921"/>
          </a:xfrm>
          <a:prstGeom prst="rect">
            <a:avLst/>
          </a:prstGeom>
        </p:spPr>
      </p:pic>
    </p:spTree>
    <p:extLst>
      <p:ext uri="{BB962C8B-B14F-4D97-AF65-F5344CB8AC3E}">
        <p14:creationId xmlns:p14="http://schemas.microsoft.com/office/powerpoint/2010/main" val="37292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erson in a suit">
            <a:extLst>
              <a:ext uri="{FF2B5EF4-FFF2-40B4-BE49-F238E27FC236}">
                <a16:creationId xmlns:a16="http://schemas.microsoft.com/office/drawing/2014/main" id="{98F474B4-9A01-431B-89C4-795F0E8E300B}"/>
              </a:ext>
            </a:extLst>
          </p:cNvPr>
          <p:cNvPicPr>
            <a:picLocks noGrp="1" noChangeAspect="1"/>
          </p:cNvPicPr>
          <p:nvPr>
            <p:ph type="pic" sz="quarter" idx="23"/>
          </p:nvPr>
        </p:nvPicPr>
        <p:blipFill rotWithShape="1">
          <a:blip r:embed="rId2" cstate="screen">
            <a:extLst>
              <a:ext uri="{28A0092B-C50C-407E-A947-70E740481C1C}">
                <a14:useLocalDpi xmlns:a14="http://schemas.microsoft.com/office/drawing/2010/main" val="0"/>
              </a:ext>
            </a:extLst>
          </a:blip>
          <a:srcRect t="94" b="94"/>
          <a:stretch/>
        </p:blipFill>
        <p:spPr>
          <a:xfrm>
            <a:off x="796089" y="3101448"/>
            <a:ext cx="1768239" cy="1216819"/>
          </a:xfrm>
        </p:spPr>
      </p:pic>
      <p:sp>
        <p:nvSpPr>
          <p:cNvPr id="24" name="Text Placeholder 23">
            <a:extLst>
              <a:ext uri="{FF2B5EF4-FFF2-40B4-BE49-F238E27FC236}">
                <a16:creationId xmlns:a16="http://schemas.microsoft.com/office/drawing/2014/main" id="{1A2623C5-D11D-478D-89FB-08576F6F146C}"/>
              </a:ext>
            </a:extLst>
          </p:cNvPr>
          <p:cNvSpPr>
            <a:spLocks noGrp="1"/>
          </p:cNvSpPr>
          <p:nvPr>
            <p:ph type="body" sz="quarter" idx="24"/>
          </p:nvPr>
        </p:nvSpPr>
        <p:spPr>
          <a:xfrm>
            <a:off x="796088" y="4550630"/>
            <a:ext cx="1768239" cy="356362"/>
          </a:xfrm>
        </p:spPr>
        <p:txBody>
          <a:bodyPr/>
          <a:lstStyle/>
          <a:p>
            <a:r>
              <a:rPr lang="sl-SI" dirty="0"/>
              <a:t>Exercise specialist</a:t>
            </a:r>
            <a:r>
              <a:rPr lang="en-US" dirty="0"/>
              <a:t>​​</a:t>
            </a:r>
          </a:p>
        </p:txBody>
      </p:sp>
      <p:pic>
        <p:nvPicPr>
          <p:cNvPr id="45" name="Picture Placeholder 44" descr="A person smiling for the camera&#10;">
            <a:extLst>
              <a:ext uri="{FF2B5EF4-FFF2-40B4-BE49-F238E27FC236}">
                <a16:creationId xmlns:a16="http://schemas.microsoft.com/office/drawing/2014/main" id="{8B9B6C09-FCDF-4E23-A547-770F467C172C}"/>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val="0"/>
              </a:ext>
            </a:extLst>
          </a:blip>
          <a:srcRect l="64" r="64"/>
          <a:stretch/>
        </p:blipFill>
        <p:spPr>
          <a:xfrm>
            <a:off x="3562761" y="3088931"/>
            <a:ext cx="1768239" cy="1216819"/>
          </a:xfrm>
        </p:spPr>
      </p:pic>
      <p:sp>
        <p:nvSpPr>
          <p:cNvPr id="17" name="Text Placeholder 16">
            <a:extLst>
              <a:ext uri="{FF2B5EF4-FFF2-40B4-BE49-F238E27FC236}">
                <a16:creationId xmlns:a16="http://schemas.microsoft.com/office/drawing/2014/main" id="{AE59AABC-71C8-470C-A122-9A1E2B97CB7A}"/>
              </a:ext>
            </a:extLst>
          </p:cNvPr>
          <p:cNvSpPr>
            <a:spLocks noGrp="1"/>
          </p:cNvSpPr>
          <p:nvPr>
            <p:ph type="body" sz="quarter" idx="33"/>
          </p:nvPr>
        </p:nvSpPr>
        <p:spPr>
          <a:xfrm>
            <a:off x="3562760" y="4479700"/>
            <a:ext cx="1768239" cy="356362"/>
          </a:xfrm>
        </p:spPr>
        <p:txBody>
          <a:bodyPr/>
          <a:lstStyle/>
          <a:p>
            <a:r>
              <a:rPr lang="sl-SI" dirty="0"/>
              <a:t>NUTRITIONIST</a:t>
            </a:r>
            <a:r>
              <a:rPr lang="en-US" dirty="0"/>
              <a:t>​​</a:t>
            </a:r>
          </a:p>
        </p:txBody>
      </p:sp>
      <p:sp>
        <p:nvSpPr>
          <p:cNvPr id="20" name="Text Placeholder 19">
            <a:extLst>
              <a:ext uri="{FF2B5EF4-FFF2-40B4-BE49-F238E27FC236}">
                <a16:creationId xmlns:a16="http://schemas.microsoft.com/office/drawing/2014/main" id="{FEAF3F61-C6CA-4894-9AFA-02FDB66099C9}"/>
              </a:ext>
            </a:extLst>
          </p:cNvPr>
          <p:cNvSpPr>
            <a:spLocks noGrp="1"/>
          </p:cNvSpPr>
          <p:nvPr>
            <p:ph type="body" sz="quarter" idx="36"/>
          </p:nvPr>
        </p:nvSpPr>
        <p:spPr>
          <a:xfrm>
            <a:off x="6293028" y="4462324"/>
            <a:ext cx="1768239" cy="356362"/>
          </a:xfrm>
        </p:spPr>
        <p:txBody>
          <a:bodyPr/>
          <a:lstStyle/>
          <a:p>
            <a:r>
              <a:rPr lang="sl-SI" dirty="0"/>
              <a:t>PSYCOLOGIST</a:t>
            </a:r>
            <a:r>
              <a:rPr lang="en-US" dirty="0"/>
              <a:t>​</a:t>
            </a:r>
          </a:p>
        </p:txBody>
      </p:sp>
      <p:sp>
        <p:nvSpPr>
          <p:cNvPr id="19" name="Title 20">
            <a:extLst>
              <a:ext uri="{FF2B5EF4-FFF2-40B4-BE49-F238E27FC236}">
                <a16:creationId xmlns:a16="http://schemas.microsoft.com/office/drawing/2014/main" id="{F1812035-481A-3CC8-1F27-26139C3A1F35}"/>
              </a:ext>
            </a:extLst>
          </p:cNvPr>
          <p:cNvSpPr txBox="1">
            <a:spLocks/>
          </p:cNvSpPr>
          <p:nvPr/>
        </p:nvSpPr>
        <p:spPr>
          <a:xfrm>
            <a:off x="515739" y="552931"/>
            <a:ext cx="8112521" cy="544603"/>
          </a:xfrm>
          <a:prstGeom prst="rect">
            <a:avLst/>
          </a:prstGeom>
        </p:spPr>
        <p:txBody>
          <a:bodyPr anchor="b"/>
          <a:lstStyle>
            <a:lvl1pPr algn="ctr" defTabSz="914400" rtl="0" eaLnBrk="1" latinLnBrk="0" hangingPunct="1">
              <a:lnSpc>
                <a:spcPct val="90000"/>
              </a:lnSpc>
              <a:spcBef>
                <a:spcPct val="0"/>
              </a:spcBef>
              <a:buNone/>
              <a:defRPr sz="3200" kern="1200" cap="all" spc="200" baseline="0">
                <a:solidFill>
                  <a:schemeClr val="accent4"/>
                </a:solidFill>
                <a:latin typeface="+mj-lt"/>
                <a:ea typeface="+mj-ea"/>
                <a:cs typeface="+mj-cs"/>
              </a:defRPr>
            </a:lvl1pPr>
          </a:lstStyle>
          <a:p>
            <a:r>
              <a:rPr lang="sl-SI" sz="2400" b="1" dirty="0">
                <a:solidFill>
                  <a:schemeClr val="bg2"/>
                </a:solidFill>
                <a:latin typeface="Calibri" panose="020F0502020204030204" pitchFamily="34" charset="0"/>
                <a:cs typeface="Calibri" panose="020F0502020204030204" pitchFamily="34" charset="0"/>
              </a:rPr>
              <a:t>Clear guidelines and standards are needed!</a:t>
            </a:r>
          </a:p>
          <a:p>
            <a:r>
              <a:rPr lang="sl-SI" sz="1600" dirty="0">
                <a:solidFill>
                  <a:schemeClr val="bg2"/>
                </a:solidFill>
                <a:latin typeface="Calibri" panose="020F0502020204030204" pitchFamily="34" charset="0"/>
                <a:cs typeface="Calibri" panose="020F0502020204030204" pitchFamily="34" charset="0"/>
              </a:rPr>
              <a:t>Multidisciplinary team </a:t>
            </a:r>
            <a:r>
              <a:rPr lang="sl-SI" sz="1600" i="1" dirty="0">
                <a:solidFill>
                  <a:schemeClr val="bg2"/>
                </a:solidFill>
                <a:latin typeface="Calibri" panose="020F0502020204030204" pitchFamily="34" charset="0"/>
                <a:cs typeface="Calibri" panose="020F0502020204030204" pitchFamily="34" charset="0"/>
              </a:rPr>
              <a:t>- Magic triangle?</a:t>
            </a:r>
          </a:p>
          <a:p>
            <a:r>
              <a:rPr lang="sl-SI" sz="1600" i="1" dirty="0">
                <a:solidFill>
                  <a:schemeClr val="bg2"/>
                </a:solidFill>
                <a:latin typeface="Calibri" panose="020F0502020204030204" pitchFamily="34" charset="0"/>
                <a:cs typeface="Calibri" panose="020F0502020204030204" pitchFamily="34" charset="0"/>
              </a:rPr>
              <a:t> PA expert, nutritionist, psychologist</a:t>
            </a:r>
          </a:p>
        </p:txBody>
      </p:sp>
      <p:sp>
        <p:nvSpPr>
          <p:cNvPr id="11" name="Text Placeholder 23">
            <a:extLst>
              <a:ext uri="{FF2B5EF4-FFF2-40B4-BE49-F238E27FC236}">
                <a16:creationId xmlns:a16="http://schemas.microsoft.com/office/drawing/2014/main" id="{2F7DBDA2-7D34-47D8-79EF-06FEBDFE39B4}"/>
              </a:ext>
            </a:extLst>
          </p:cNvPr>
          <p:cNvSpPr txBox="1">
            <a:spLocks/>
          </p:cNvSpPr>
          <p:nvPr/>
        </p:nvSpPr>
        <p:spPr>
          <a:xfrm>
            <a:off x="3663606" y="2393569"/>
            <a:ext cx="1768239" cy="356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ctr" rtl="0">
              <a:lnSpc>
                <a:spcPct val="115000"/>
              </a:lnSpc>
              <a:spcBef>
                <a:spcPts val="0"/>
              </a:spcBef>
              <a:spcAft>
                <a:spcPts val="0"/>
              </a:spcAft>
              <a:buClr>
                <a:schemeClr val="dk2"/>
              </a:buClr>
              <a:buSzPts val="1400"/>
              <a:buFont typeface="Quicksand Medium"/>
              <a:buNone/>
              <a:defRPr sz="1200" b="0" i="0" u="none" strike="noStrike" cap="all" spc="150" baseline="0">
                <a:solidFill>
                  <a:schemeClr val="accent4"/>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9pPr>
          </a:lstStyle>
          <a:p>
            <a:r>
              <a:rPr lang="sl-SI" dirty="0"/>
              <a:t>SPECIALIST</a:t>
            </a:r>
            <a:r>
              <a:rPr lang="en-US" dirty="0"/>
              <a:t>​​</a:t>
            </a:r>
          </a:p>
        </p:txBody>
      </p:sp>
      <p:pic>
        <p:nvPicPr>
          <p:cNvPr id="12" name="Picture Placeholder 48" descr="A person with a beard">
            <a:extLst>
              <a:ext uri="{FF2B5EF4-FFF2-40B4-BE49-F238E27FC236}">
                <a16:creationId xmlns:a16="http://schemas.microsoft.com/office/drawing/2014/main" id="{B5278073-AA73-319B-929C-8A7EFA7DCFD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30" b="30"/>
          <a:stretch/>
        </p:blipFill>
        <p:spPr>
          <a:xfrm>
            <a:off x="6293029" y="3101448"/>
            <a:ext cx="1768239" cy="1216819"/>
          </a:xfrm>
          <a:prstGeom prst="rect">
            <a:avLst/>
          </a:prstGeom>
          <a:noFill/>
          <a:ln>
            <a:noFill/>
          </a:ln>
        </p:spPr>
      </p:pic>
      <p:pic>
        <p:nvPicPr>
          <p:cNvPr id="15" name="Picture 14">
            <a:extLst>
              <a:ext uri="{FF2B5EF4-FFF2-40B4-BE49-F238E27FC236}">
                <a16:creationId xmlns:a16="http://schemas.microsoft.com/office/drawing/2014/main" id="{8394DBBD-7C4D-1F2A-D8EB-6C2CFA1EF7C8}"/>
              </a:ext>
            </a:extLst>
          </p:cNvPr>
          <p:cNvPicPr>
            <a:picLocks noChangeAspect="1"/>
          </p:cNvPicPr>
          <p:nvPr/>
        </p:nvPicPr>
        <p:blipFill>
          <a:blip r:embed="rId5"/>
          <a:stretch>
            <a:fillRect/>
          </a:stretch>
        </p:blipFill>
        <p:spPr>
          <a:xfrm>
            <a:off x="3500663" y="1160351"/>
            <a:ext cx="1969928" cy="1227737"/>
          </a:xfrm>
          <a:prstGeom prst="rect">
            <a:avLst/>
          </a:prstGeom>
        </p:spPr>
      </p:pic>
    </p:spTree>
    <p:extLst>
      <p:ext uri="{BB962C8B-B14F-4D97-AF65-F5344CB8AC3E}">
        <p14:creationId xmlns:p14="http://schemas.microsoft.com/office/powerpoint/2010/main" val="19415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7" grpId="0" build="p"/>
      <p:bldP spid="20" grpId="0" build="p"/>
      <p:bldP spid="1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FC21F-5885-9B8A-58B9-76AFA3B5DD56}"/>
              </a:ext>
            </a:extLst>
          </p:cNvPr>
          <p:cNvPicPr>
            <a:picLocks noChangeAspect="1"/>
          </p:cNvPicPr>
          <p:nvPr/>
        </p:nvPicPr>
        <p:blipFill>
          <a:blip r:embed="rId2"/>
          <a:stretch>
            <a:fillRect/>
          </a:stretch>
        </p:blipFill>
        <p:spPr>
          <a:xfrm>
            <a:off x="3580349" y="130864"/>
            <a:ext cx="5353875" cy="1550576"/>
          </a:xfrm>
          <a:prstGeom prst="rect">
            <a:avLst/>
          </a:prstGeom>
        </p:spPr>
      </p:pic>
      <p:pic>
        <p:nvPicPr>
          <p:cNvPr id="5" name="Picture 4">
            <a:extLst>
              <a:ext uri="{FF2B5EF4-FFF2-40B4-BE49-F238E27FC236}">
                <a16:creationId xmlns:a16="http://schemas.microsoft.com/office/drawing/2014/main" id="{FD5E363B-96DA-5A65-3669-79400832B7A7}"/>
              </a:ext>
            </a:extLst>
          </p:cNvPr>
          <p:cNvPicPr>
            <a:picLocks noChangeAspect="1"/>
          </p:cNvPicPr>
          <p:nvPr/>
        </p:nvPicPr>
        <p:blipFill>
          <a:blip r:embed="rId3"/>
          <a:stretch>
            <a:fillRect/>
          </a:stretch>
        </p:blipFill>
        <p:spPr>
          <a:xfrm>
            <a:off x="0" y="1650232"/>
            <a:ext cx="9144000" cy="354785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F72343A-2E80-AC68-5B02-AF9262181C78}"/>
                  </a:ext>
                </a:extLst>
              </p14:cNvPr>
              <p14:cNvContentPartPr/>
              <p14:nvPr/>
            </p14:nvContentPartPr>
            <p14:xfrm>
              <a:off x="2618744" y="3293188"/>
              <a:ext cx="3418560" cy="8640"/>
            </p14:xfrm>
          </p:contentPart>
        </mc:Choice>
        <mc:Fallback xmlns="">
          <p:pic>
            <p:nvPicPr>
              <p:cNvPr id="10" name="Ink 9">
                <a:extLst>
                  <a:ext uri="{FF2B5EF4-FFF2-40B4-BE49-F238E27FC236}">
                    <a16:creationId xmlns:a16="http://schemas.microsoft.com/office/drawing/2014/main" id="{DF72343A-2E80-AC68-5B02-AF9262181C78}"/>
                  </a:ext>
                </a:extLst>
              </p:cNvPr>
              <p:cNvPicPr/>
              <p:nvPr/>
            </p:nvPicPr>
            <p:blipFill>
              <a:blip r:embed="rId5"/>
              <a:stretch>
                <a:fillRect/>
              </a:stretch>
            </p:blipFill>
            <p:spPr>
              <a:xfrm>
                <a:off x="2565104" y="3185188"/>
                <a:ext cx="3526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8984605-12A1-B6AC-317C-033D9CBFBD5E}"/>
                  </a:ext>
                </a:extLst>
              </p14:cNvPr>
              <p14:cNvContentPartPr/>
              <p14:nvPr/>
            </p14:nvContentPartPr>
            <p14:xfrm>
              <a:off x="6446984" y="4153228"/>
              <a:ext cx="2487240" cy="16560"/>
            </p14:xfrm>
          </p:contentPart>
        </mc:Choice>
        <mc:Fallback xmlns="">
          <p:pic>
            <p:nvPicPr>
              <p:cNvPr id="11" name="Ink 10">
                <a:extLst>
                  <a:ext uri="{FF2B5EF4-FFF2-40B4-BE49-F238E27FC236}">
                    <a16:creationId xmlns:a16="http://schemas.microsoft.com/office/drawing/2014/main" id="{68984605-12A1-B6AC-317C-033D9CBFBD5E}"/>
                  </a:ext>
                </a:extLst>
              </p:cNvPr>
              <p:cNvPicPr/>
              <p:nvPr/>
            </p:nvPicPr>
            <p:blipFill>
              <a:blip r:embed="rId7"/>
              <a:stretch>
                <a:fillRect/>
              </a:stretch>
            </p:blipFill>
            <p:spPr>
              <a:xfrm>
                <a:off x="6393344" y="4045588"/>
                <a:ext cx="259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B248E19-763A-0836-4E8F-86B424054AF7}"/>
                  </a:ext>
                </a:extLst>
              </p14:cNvPr>
              <p14:cNvContentPartPr/>
              <p14:nvPr/>
            </p14:nvContentPartPr>
            <p14:xfrm>
              <a:off x="4076024" y="4974748"/>
              <a:ext cx="2791800" cy="360"/>
            </p14:xfrm>
          </p:contentPart>
        </mc:Choice>
        <mc:Fallback xmlns="">
          <p:pic>
            <p:nvPicPr>
              <p:cNvPr id="12" name="Ink 11">
                <a:extLst>
                  <a:ext uri="{FF2B5EF4-FFF2-40B4-BE49-F238E27FC236}">
                    <a16:creationId xmlns:a16="http://schemas.microsoft.com/office/drawing/2014/main" id="{AB248E19-763A-0836-4E8F-86B424054AF7}"/>
                  </a:ext>
                </a:extLst>
              </p:cNvPr>
              <p:cNvPicPr/>
              <p:nvPr/>
            </p:nvPicPr>
            <p:blipFill>
              <a:blip r:embed="rId9"/>
              <a:stretch>
                <a:fillRect/>
              </a:stretch>
            </p:blipFill>
            <p:spPr>
              <a:xfrm>
                <a:off x="4022384" y="4867108"/>
                <a:ext cx="2899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5EF3D9FE-E012-A2EA-4F8E-21081F842944}"/>
                  </a:ext>
                </a:extLst>
              </p14:cNvPr>
              <p14:cNvContentPartPr/>
              <p14:nvPr/>
            </p14:nvContentPartPr>
            <p14:xfrm>
              <a:off x="3192584" y="1844188"/>
              <a:ext cx="2874240" cy="9360"/>
            </p14:xfrm>
          </p:contentPart>
        </mc:Choice>
        <mc:Fallback xmlns="">
          <p:pic>
            <p:nvPicPr>
              <p:cNvPr id="13" name="Ink 12">
                <a:extLst>
                  <a:ext uri="{FF2B5EF4-FFF2-40B4-BE49-F238E27FC236}">
                    <a16:creationId xmlns:a16="http://schemas.microsoft.com/office/drawing/2014/main" id="{5EF3D9FE-E012-A2EA-4F8E-21081F842944}"/>
                  </a:ext>
                </a:extLst>
              </p:cNvPr>
              <p:cNvPicPr/>
              <p:nvPr/>
            </p:nvPicPr>
            <p:blipFill>
              <a:blip r:embed="rId11"/>
              <a:stretch>
                <a:fillRect/>
              </a:stretch>
            </p:blipFill>
            <p:spPr>
              <a:xfrm>
                <a:off x="3138944" y="1736548"/>
                <a:ext cx="29818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075A2081-2FC7-1813-FC7A-AB412A54CFAF}"/>
                  </a:ext>
                </a:extLst>
              </p14:cNvPr>
              <p14:cNvContentPartPr/>
              <p14:nvPr/>
            </p14:nvContentPartPr>
            <p14:xfrm>
              <a:off x="3433064" y="2262508"/>
              <a:ext cx="1868400" cy="9000"/>
            </p14:xfrm>
          </p:contentPart>
        </mc:Choice>
        <mc:Fallback xmlns="">
          <p:pic>
            <p:nvPicPr>
              <p:cNvPr id="14" name="Ink 13">
                <a:extLst>
                  <a:ext uri="{FF2B5EF4-FFF2-40B4-BE49-F238E27FC236}">
                    <a16:creationId xmlns:a16="http://schemas.microsoft.com/office/drawing/2014/main" id="{075A2081-2FC7-1813-FC7A-AB412A54CFAF}"/>
                  </a:ext>
                </a:extLst>
              </p:cNvPr>
              <p:cNvPicPr/>
              <p:nvPr/>
            </p:nvPicPr>
            <p:blipFill>
              <a:blip r:embed="rId13"/>
              <a:stretch>
                <a:fillRect/>
              </a:stretch>
            </p:blipFill>
            <p:spPr>
              <a:xfrm>
                <a:off x="3379064" y="2154868"/>
                <a:ext cx="1976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279B7B0-30BA-C764-439F-967D7E62C727}"/>
                  </a:ext>
                </a:extLst>
              </p14:cNvPr>
              <p14:cNvContentPartPr/>
              <p14:nvPr/>
            </p14:nvContentPartPr>
            <p14:xfrm>
              <a:off x="6090944" y="1828348"/>
              <a:ext cx="695160" cy="360"/>
            </p14:xfrm>
          </p:contentPart>
        </mc:Choice>
        <mc:Fallback xmlns="">
          <p:pic>
            <p:nvPicPr>
              <p:cNvPr id="15" name="Ink 14">
                <a:extLst>
                  <a:ext uri="{FF2B5EF4-FFF2-40B4-BE49-F238E27FC236}">
                    <a16:creationId xmlns:a16="http://schemas.microsoft.com/office/drawing/2014/main" id="{8279B7B0-30BA-C764-439F-967D7E62C727}"/>
                  </a:ext>
                </a:extLst>
              </p:cNvPr>
              <p:cNvPicPr/>
              <p:nvPr/>
            </p:nvPicPr>
            <p:blipFill>
              <a:blip r:embed="rId15"/>
              <a:stretch>
                <a:fillRect/>
              </a:stretch>
            </p:blipFill>
            <p:spPr>
              <a:xfrm>
                <a:off x="6036944" y="1720708"/>
                <a:ext cx="802800" cy="216000"/>
              </a:xfrm>
              <a:prstGeom prst="rect">
                <a:avLst/>
              </a:prstGeom>
            </p:spPr>
          </p:pic>
        </mc:Fallback>
      </mc:AlternateContent>
      <p:pic>
        <p:nvPicPr>
          <p:cNvPr id="17" name="Picture 16">
            <a:extLst>
              <a:ext uri="{FF2B5EF4-FFF2-40B4-BE49-F238E27FC236}">
                <a16:creationId xmlns:a16="http://schemas.microsoft.com/office/drawing/2014/main" id="{B1555630-E007-9422-CDCE-9C85136E3279}"/>
              </a:ext>
            </a:extLst>
          </p:cNvPr>
          <p:cNvPicPr>
            <a:picLocks noChangeAspect="1"/>
          </p:cNvPicPr>
          <p:nvPr/>
        </p:nvPicPr>
        <p:blipFill>
          <a:blip r:embed="rId16"/>
          <a:stretch>
            <a:fillRect/>
          </a:stretch>
        </p:blipFill>
        <p:spPr>
          <a:xfrm>
            <a:off x="496333" y="19709"/>
            <a:ext cx="2874240" cy="1618091"/>
          </a:xfrm>
          <a:prstGeom prst="rect">
            <a:avLst/>
          </a:prstGeom>
        </p:spPr>
      </p:pic>
    </p:spTree>
    <p:extLst>
      <p:ext uri="{BB962C8B-B14F-4D97-AF65-F5344CB8AC3E}">
        <p14:creationId xmlns:p14="http://schemas.microsoft.com/office/powerpoint/2010/main" val="9409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519D4740-E48E-9BEF-9744-46FACAAC0828}"/>
              </a:ext>
            </a:extLst>
          </p:cNvPr>
          <p:cNvSpPr txBox="1">
            <a:spLocks/>
          </p:cNvSpPr>
          <p:nvPr/>
        </p:nvSpPr>
        <p:spPr>
          <a:xfrm>
            <a:off x="368354" y="87340"/>
            <a:ext cx="8073756"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600" b="1" dirty="0">
                <a:solidFill>
                  <a:schemeClr val="bg2"/>
                </a:solidFill>
              </a:rPr>
              <a:t>Take home messages</a:t>
            </a:r>
          </a:p>
          <a:p>
            <a:endParaRPr lang="sl-SI" sz="1600" b="1" dirty="0">
              <a:solidFill>
                <a:schemeClr val="bg2"/>
              </a:solidFill>
            </a:endParaRPr>
          </a:p>
          <a:p>
            <a:r>
              <a:rPr lang="sl-SI" sz="2400" b="1" dirty="0">
                <a:solidFill>
                  <a:schemeClr val="bg2"/>
                </a:solidFill>
              </a:rPr>
              <a:t>Are we ready to collaborate? </a:t>
            </a:r>
          </a:p>
          <a:p>
            <a:endParaRPr lang="sl-SI" b="1" dirty="0">
              <a:solidFill>
                <a:schemeClr val="bg2"/>
              </a:solidFill>
            </a:endParaRPr>
          </a:p>
          <a:p>
            <a:pPr marL="457200" indent="-457200">
              <a:buFont typeface="Arial"/>
              <a:buAutoNum type="arabicPeriod"/>
            </a:pPr>
            <a:r>
              <a:rPr lang="sl-SI" dirty="0">
                <a:solidFill>
                  <a:schemeClr val="bg2"/>
                </a:solidFill>
              </a:rPr>
              <a:t>Keep building on the current momentum. Not „what if“ but how </a:t>
            </a:r>
            <a:r>
              <a:rPr lang="sl-SI" b="1" dirty="0">
                <a:solidFill>
                  <a:schemeClr val="bg2"/>
                </a:solidFill>
              </a:rPr>
              <a:t>exercise experts can become a part of public health solution</a:t>
            </a:r>
            <a:r>
              <a:rPr lang="sl-SI" dirty="0">
                <a:solidFill>
                  <a:schemeClr val="bg2"/>
                </a:solidFill>
              </a:rPr>
              <a:t> in the scope of prevention and reduction of prevalence and incidence of NCDs. </a:t>
            </a:r>
          </a:p>
          <a:p>
            <a:pPr marL="457200" indent="-457200">
              <a:buFont typeface="Arial"/>
              <a:buAutoNum type="arabicPeriod"/>
            </a:pPr>
            <a:endParaRPr lang="sl-SI" dirty="0">
              <a:solidFill>
                <a:schemeClr val="bg2"/>
              </a:solidFill>
            </a:endParaRPr>
          </a:p>
          <a:p>
            <a:pPr marL="457200" indent="-457200">
              <a:buFont typeface="Arial"/>
              <a:buAutoNum type="arabicPeriod"/>
            </a:pPr>
            <a:r>
              <a:rPr lang="sl-SI" dirty="0">
                <a:solidFill>
                  <a:schemeClr val="bg2"/>
                </a:solidFill>
              </a:rPr>
              <a:t>Patient communities are calling for support with holistic and individual approach, preferably done by organized and connected </a:t>
            </a:r>
            <a:r>
              <a:rPr lang="sl-SI" b="1" dirty="0">
                <a:solidFill>
                  <a:schemeClr val="bg2"/>
                </a:solidFill>
              </a:rPr>
              <a:t>multidisciplinary team </a:t>
            </a:r>
            <a:r>
              <a:rPr lang="sl-SI" dirty="0">
                <a:solidFill>
                  <a:schemeClr val="bg2"/>
                </a:solidFill>
              </a:rPr>
              <a:t>addressing lifestyle management from </a:t>
            </a:r>
            <a:r>
              <a:rPr lang="sl-SI" b="1" dirty="0">
                <a:solidFill>
                  <a:schemeClr val="bg2"/>
                </a:solidFill>
              </a:rPr>
              <a:t>physiological and psychological aspect. </a:t>
            </a:r>
          </a:p>
          <a:p>
            <a:pPr marL="457200" indent="-457200">
              <a:buFont typeface="Arial"/>
              <a:buAutoNum type="arabicPeriod"/>
            </a:pPr>
            <a:endParaRPr lang="sl-SI" dirty="0">
              <a:solidFill>
                <a:schemeClr val="bg2"/>
              </a:solidFill>
            </a:endParaRPr>
          </a:p>
          <a:p>
            <a:pPr marL="457200" indent="-457200">
              <a:buFont typeface="Arial"/>
              <a:buAutoNum type="arabicPeriod"/>
            </a:pPr>
            <a:r>
              <a:rPr lang="sl-SI" dirty="0">
                <a:solidFill>
                  <a:schemeClr val="bg2"/>
                </a:solidFill>
              </a:rPr>
              <a:t>We need more and narrow scientific papers, articles, congresses, materials proving once again the „potential“ of PA and fitness communities which will build better awareness among policy makers and civil society. We also need </a:t>
            </a:r>
            <a:r>
              <a:rPr lang="sl-SI" b="1" dirty="0">
                <a:solidFill>
                  <a:schemeClr val="bg2"/>
                </a:solidFill>
              </a:rPr>
              <a:t>pilot studies, good practices‘ examples serving as ground for policy, advocacy and more EU funding opportunities</a:t>
            </a:r>
            <a:r>
              <a:rPr lang="sl-SI" dirty="0">
                <a:solidFill>
                  <a:schemeClr val="bg2"/>
                </a:solidFill>
              </a:rPr>
              <a:t>. </a:t>
            </a:r>
          </a:p>
          <a:p>
            <a:pPr marL="457200" indent="-457200">
              <a:buFont typeface="Arial"/>
              <a:buAutoNum type="arabicPeriod"/>
            </a:pPr>
            <a:endParaRPr lang="sl-SI" dirty="0">
              <a:solidFill>
                <a:schemeClr val="bg2"/>
              </a:solidFill>
            </a:endParaRPr>
          </a:p>
          <a:p>
            <a:pPr marL="457200" indent="-457200">
              <a:buFont typeface="Arial"/>
              <a:buAutoNum type="arabicPeriod"/>
            </a:pPr>
            <a:r>
              <a:rPr lang="sl-SI" dirty="0">
                <a:solidFill>
                  <a:schemeClr val="bg2"/>
                </a:solidFill>
              </a:rPr>
              <a:t>Clear guidelines and „</a:t>
            </a:r>
            <a:r>
              <a:rPr lang="sl-SI" b="1" dirty="0">
                <a:solidFill>
                  <a:schemeClr val="bg2"/>
                </a:solidFill>
              </a:rPr>
              <a:t>protocols“</a:t>
            </a:r>
            <a:r>
              <a:rPr lang="sl-SI" dirty="0">
                <a:solidFill>
                  <a:schemeClr val="bg2"/>
                </a:solidFill>
              </a:rPr>
              <a:t>, set up by key-players/stakeholders, including „end line consumer“ – patients and civil society representatives. </a:t>
            </a:r>
          </a:p>
          <a:p>
            <a:pPr marL="457200" indent="-457200">
              <a:buAutoNum type="arabicPeriod"/>
            </a:pPr>
            <a:endParaRPr lang="sl-SI" dirty="0">
              <a:solidFill>
                <a:schemeClr val="bg2"/>
              </a:solidFill>
            </a:endParaRPr>
          </a:p>
          <a:p>
            <a:pPr marL="457200" indent="-457200">
              <a:buAutoNum type="arabicPeriod"/>
            </a:pPr>
            <a:endParaRPr lang="sl-SI" dirty="0">
              <a:solidFill>
                <a:schemeClr val="bg2"/>
              </a:solidFill>
            </a:endParaRPr>
          </a:p>
          <a:p>
            <a:pPr marL="457200" indent="-457200">
              <a:buAutoNum type="arabicPeriod"/>
            </a:pPr>
            <a:endParaRPr lang="sl-SI" dirty="0">
              <a:solidFill>
                <a:schemeClr val="bg2"/>
              </a:solidFill>
            </a:endParaRPr>
          </a:p>
          <a:p>
            <a:pPr marL="457200" indent="-457200">
              <a:buAutoNum type="arabicPeriod"/>
            </a:pPr>
            <a:endParaRPr lang="sl-SI" dirty="0">
              <a:solidFill>
                <a:schemeClr val="bg2"/>
              </a:solidFill>
            </a:endParaRPr>
          </a:p>
          <a:p>
            <a:pPr marL="457200" indent="-457200">
              <a:buAutoNum type="arabicPeriod"/>
            </a:pPr>
            <a:endParaRPr lang="sl-SI" dirty="0">
              <a:solidFill>
                <a:schemeClr val="bg2"/>
              </a:solidFill>
            </a:endParaRPr>
          </a:p>
          <a:p>
            <a:pPr marL="457200" indent="-457200">
              <a:buAutoNum type="arabicPeriod"/>
            </a:pPr>
            <a:endParaRPr lang="sl-SI" dirty="0">
              <a:solidFill>
                <a:schemeClr val="bg2"/>
              </a:solidFill>
            </a:endParaRPr>
          </a:p>
          <a:p>
            <a:pPr marL="457200" indent="-457200">
              <a:buAutoNum type="arabicPeriod"/>
            </a:pPr>
            <a:endParaRPr lang="sl-SI" sz="2400" dirty="0">
              <a:solidFill>
                <a:schemeClr val="bg2"/>
              </a:solidFill>
            </a:endParaRPr>
          </a:p>
          <a:p>
            <a:pPr marL="457200" indent="-457200">
              <a:buAutoNum type="arabicPeriod"/>
            </a:pPr>
            <a:endParaRPr lang="sl-SI" sz="2400" b="1" dirty="0">
              <a:solidFill>
                <a:schemeClr val="bg2"/>
              </a:solidFill>
            </a:endParaRPr>
          </a:p>
          <a:p>
            <a:pPr marL="457200" indent="-457200">
              <a:buAutoNum type="arabicPeriod"/>
            </a:pPr>
            <a:endParaRPr lang="sl-SI" sz="2400" b="1" dirty="0">
              <a:solidFill>
                <a:schemeClr val="bg2"/>
              </a:solidFill>
            </a:endParaRPr>
          </a:p>
          <a:p>
            <a:pPr marL="457200" indent="-457200">
              <a:buAutoNum type="arabicPeriod"/>
            </a:pPr>
            <a:endParaRPr lang="sl-SI" sz="2400" b="1" dirty="0">
              <a:solidFill>
                <a:schemeClr val="bg2"/>
              </a:solidFill>
            </a:endParaRPr>
          </a:p>
          <a:p>
            <a:pPr marL="457200" indent="-457200">
              <a:buAutoNum type="arabicPeriod"/>
            </a:pPr>
            <a:endParaRPr lang="sl-SI" sz="2400" b="1" dirty="0">
              <a:solidFill>
                <a:schemeClr val="bg2"/>
              </a:solidFill>
            </a:endParaRPr>
          </a:p>
        </p:txBody>
      </p:sp>
    </p:spTree>
    <p:extLst>
      <p:ext uri="{BB962C8B-B14F-4D97-AF65-F5344CB8AC3E}">
        <p14:creationId xmlns:p14="http://schemas.microsoft.com/office/powerpoint/2010/main" val="294988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 name="Picture 2">
            <a:extLst>
              <a:ext uri="{FF2B5EF4-FFF2-40B4-BE49-F238E27FC236}">
                <a16:creationId xmlns:a16="http://schemas.microsoft.com/office/drawing/2014/main" id="{55547721-9AB6-4A25-A4C4-30ABED8FDB6E}"/>
              </a:ext>
            </a:extLst>
          </p:cNvPr>
          <p:cNvPicPr>
            <a:picLocks noChangeAspect="1"/>
          </p:cNvPicPr>
          <p:nvPr/>
        </p:nvPicPr>
        <p:blipFill>
          <a:blip r:embed="rId3"/>
          <a:stretch>
            <a:fillRect/>
          </a:stretch>
        </p:blipFill>
        <p:spPr>
          <a:xfrm>
            <a:off x="17458" y="6934"/>
            <a:ext cx="6608067" cy="4694344"/>
          </a:xfrm>
          <a:prstGeom prst="rect">
            <a:avLst/>
          </a:prstGeom>
        </p:spPr>
      </p:pic>
      <p:pic>
        <p:nvPicPr>
          <p:cNvPr id="2050" name="Picture 2" descr="Brussels Belgium map Stock Photo - Alamy">
            <a:extLst>
              <a:ext uri="{FF2B5EF4-FFF2-40B4-BE49-F238E27FC236}">
                <a16:creationId xmlns:a16="http://schemas.microsoft.com/office/drawing/2014/main" id="{67364E60-4F54-CA7F-4AE9-0185404412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625"/>
          <a:stretch/>
        </p:blipFill>
        <p:spPr bwMode="auto">
          <a:xfrm>
            <a:off x="4572000" y="2280854"/>
            <a:ext cx="3308888" cy="204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3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034EB6-D305-34D4-7929-CC77031927BC}"/>
              </a:ext>
            </a:extLst>
          </p:cNvPr>
          <p:cNvPicPr>
            <a:picLocks noChangeAspect="1"/>
          </p:cNvPicPr>
          <p:nvPr/>
        </p:nvPicPr>
        <p:blipFill>
          <a:blip r:embed="rId2"/>
          <a:stretch>
            <a:fillRect/>
          </a:stretch>
        </p:blipFill>
        <p:spPr>
          <a:xfrm>
            <a:off x="5914083" y="216068"/>
            <a:ext cx="1246347" cy="1107864"/>
          </a:xfrm>
          <a:prstGeom prst="rect">
            <a:avLst/>
          </a:prstGeom>
        </p:spPr>
      </p:pic>
      <p:pic>
        <p:nvPicPr>
          <p:cNvPr id="3" name="Picture 2">
            <a:extLst>
              <a:ext uri="{FF2B5EF4-FFF2-40B4-BE49-F238E27FC236}">
                <a16:creationId xmlns:a16="http://schemas.microsoft.com/office/drawing/2014/main" id="{BB642CB7-CE8D-778B-5CB0-C2ABBF386DAF}"/>
              </a:ext>
            </a:extLst>
          </p:cNvPr>
          <p:cNvPicPr>
            <a:picLocks noChangeAspect="1"/>
          </p:cNvPicPr>
          <p:nvPr/>
        </p:nvPicPr>
        <p:blipFill>
          <a:blip r:embed="rId3"/>
          <a:stretch>
            <a:fillRect/>
          </a:stretch>
        </p:blipFill>
        <p:spPr>
          <a:xfrm>
            <a:off x="7581913" y="927838"/>
            <a:ext cx="1404386" cy="702193"/>
          </a:xfrm>
          <a:prstGeom prst="rect">
            <a:avLst/>
          </a:prstGeom>
        </p:spPr>
      </p:pic>
      <p:pic>
        <p:nvPicPr>
          <p:cNvPr id="4" name="Picture 2" descr="Logo and visual identity | European Medicines Agency">
            <a:extLst>
              <a:ext uri="{FF2B5EF4-FFF2-40B4-BE49-F238E27FC236}">
                <a16:creationId xmlns:a16="http://schemas.microsoft.com/office/drawing/2014/main" id="{D9FDD569-05AF-04ED-13B3-5699133441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32" t="15959" r="4647" b="17998"/>
          <a:stretch/>
        </p:blipFill>
        <p:spPr bwMode="auto">
          <a:xfrm>
            <a:off x="235078" y="261006"/>
            <a:ext cx="2148963" cy="773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a:extLst>
              <a:ext uri="{FF2B5EF4-FFF2-40B4-BE49-F238E27FC236}">
                <a16:creationId xmlns:a16="http://schemas.microsoft.com/office/drawing/2014/main" id="{8C73019F-EB6F-6AC0-951D-54AD1A46E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525" y="120406"/>
            <a:ext cx="1545646" cy="679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rld Health Organization Logo, symbol, meaning, history, PNG, brand">
            <a:extLst>
              <a:ext uri="{FF2B5EF4-FFF2-40B4-BE49-F238E27FC236}">
                <a16:creationId xmlns:a16="http://schemas.microsoft.com/office/drawing/2014/main" id="{D45A1A55-C7EE-8CA1-B96B-50757038C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398" y="4140459"/>
            <a:ext cx="1624632" cy="909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EU / DG SANTE Consultation">
            <a:extLst>
              <a:ext uri="{FF2B5EF4-FFF2-40B4-BE49-F238E27FC236}">
                <a16:creationId xmlns:a16="http://schemas.microsoft.com/office/drawing/2014/main" id="{29A45947-52D1-AB58-9D42-07FD6761F8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085" y="1246664"/>
            <a:ext cx="1780948" cy="1572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8" descr="Education That Empowers - EUPATI">
            <a:extLst>
              <a:ext uri="{FF2B5EF4-FFF2-40B4-BE49-F238E27FC236}">
                <a16:creationId xmlns:a16="http://schemas.microsoft.com/office/drawing/2014/main" id="{16BE2B69-F599-8B38-5D5F-C883469265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779" y="460084"/>
            <a:ext cx="1236037" cy="8638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58B5E99-7188-349F-8FFF-8CD8D5A8B99E}"/>
              </a:ext>
            </a:extLst>
          </p:cNvPr>
          <p:cNvPicPr>
            <a:picLocks noChangeAspect="1"/>
          </p:cNvPicPr>
          <p:nvPr/>
        </p:nvPicPr>
        <p:blipFill>
          <a:blip r:embed="rId9"/>
          <a:stretch>
            <a:fillRect/>
          </a:stretch>
        </p:blipFill>
        <p:spPr>
          <a:xfrm>
            <a:off x="6186542" y="1758108"/>
            <a:ext cx="2891056" cy="2519177"/>
          </a:xfrm>
          <a:prstGeom prst="rect">
            <a:avLst/>
          </a:prstGeom>
        </p:spPr>
      </p:pic>
      <p:pic>
        <p:nvPicPr>
          <p:cNvPr id="15" name="Picture 14">
            <a:extLst>
              <a:ext uri="{FF2B5EF4-FFF2-40B4-BE49-F238E27FC236}">
                <a16:creationId xmlns:a16="http://schemas.microsoft.com/office/drawing/2014/main" id="{2E4C3212-B2AC-FF96-228D-F83AB2A97B65}"/>
              </a:ext>
            </a:extLst>
          </p:cNvPr>
          <p:cNvPicPr>
            <a:picLocks noChangeAspect="1"/>
          </p:cNvPicPr>
          <p:nvPr/>
        </p:nvPicPr>
        <p:blipFill>
          <a:blip r:embed="rId10"/>
          <a:stretch>
            <a:fillRect/>
          </a:stretch>
        </p:blipFill>
        <p:spPr>
          <a:xfrm rot="13876363">
            <a:off x="3072960" y="1289254"/>
            <a:ext cx="2829995" cy="2829995"/>
          </a:xfrm>
          <a:prstGeom prst="rect">
            <a:avLst/>
          </a:prstGeom>
        </p:spPr>
      </p:pic>
      <p:pic>
        <p:nvPicPr>
          <p:cNvPr id="16" name="Picture 15">
            <a:extLst>
              <a:ext uri="{FF2B5EF4-FFF2-40B4-BE49-F238E27FC236}">
                <a16:creationId xmlns:a16="http://schemas.microsoft.com/office/drawing/2014/main" id="{3EEF8594-EB99-0C04-2CF1-FA3454E1C1E8}"/>
              </a:ext>
            </a:extLst>
          </p:cNvPr>
          <p:cNvPicPr>
            <a:picLocks noChangeAspect="1"/>
          </p:cNvPicPr>
          <p:nvPr/>
        </p:nvPicPr>
        <p:blipFill>
          <a:blip r:embed="rId11"/>
          <a:stretch>
            <a:fillRect/>
          </a:stretch>
        </p:blipFill>
        <p:spPr>
          <a:xfrm>
            <a:off x="520035" y="3034615"/>
            <a:ext cx="1522046" cy="1012853"/>
          </a:xfrm>
          <a:prstGeom prst="rect">
            <a:avLst/>
          </a:prstGeom>
        </p:spPr>
      </p:pic>
      <p:pic>
        <p:nvPicPr>
          <p:cNvPr id="1032" name="Picture 8" descr="EPHA">
            <a:extLst>
              <a:ext uri="{FF2B5EF4-FFF2-40B4-BE49-F238E27FC236}">
                <a16:creationId xmlns:a16="http://schemas.microsoft.com/office/drawing/2014/main" id="{328EC715-FA4C-2228-5D63-33CFD686C3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199" y="4227008"/>
            <a:ext cx="2225640" cy="82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80681A4-3FB5-4C86-B096-26281897B272}"/>
              </a:ext>
            </a:extLst>
          </p:cNvPr>
          <p:cNvSpPr>
            <a:spLocks noGrp="1"/>
          </p:cNvSpPr>
          <p:nvPr>
            <p:ph type="title"/>
          </p:nvPr>
        </p:nvSpPr>
        <p:spPr>
          <a:xfrm>
            <a:off x="832248" y="374196"/>
            <a:ext cx="7479506" cy="425905"/>
          </a:xfrm>
        </p:spPr>
        <p:txBody>
          <a:bodyPr/>
          <a:lstStyle/>
          <a:p>
            <a:r>
              <a:rPr lang="sl-SI" b="1" cap="none" dirty="0">
                <a:solidFill>
                  <a:schemeClr val="bg2"/>
                </a:solidFill>
                <a:latin typeface="LiberationSans-Regular"/>
                <a:sym typeface="Quicksand Medium"/>
              </a:rPr>
              <a:t>BURDEN OF NCDs IN EUROPE IS ON THE RISE</a:t>
            </a:r>
            <a:endParaRPr lang="en-US" b="1" cap="none" dirty="0">
              <a:solidFill>
                <a:schemeClr val="bg2"/>
              </a:solidFill>
              <a:latin typeface="LiberationSans-Regular"/>
              <a:sym typeface="Quicksand Medium"/>
            </a:endParaRPr>
          </a:p>
        </p:txBody>
      </p:sp>
      <p:pic>
        <p:nvPicPr>
          <p:cNvPr id="9218" name="Picture 2" descr="Graph Arrows Showing Rise Stock Footage Video (100% Royalty-free) 6615926 |  Shutterstock">
            <a:extLst>
              <a:ext uri="{FF2B5EF4-FFF2-40B4-BE49-F238E27FC236}">
                <a16:creationId xmlns:a16="http://schemas.microsoft.com/office/drawing/2014/main" id="{67907EC3-67A2-FFAC-DF16-0275C6773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73" b="10835"/>
          <a:stretch/>
        </p:blipFill>
        <p:spPr bwMode="auto">
          <a:xfrm>
            <a:off x="1485315" y="1073268"/>
            <a:ext cx="6871220" cy="2750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8C7F68-C720-FD8F-56A7-CF726091CF95}"/>
              </a:ext>
            </a:extLst>
          </p:cNvPr>
          <p:cNvSpPr txBox="1"/>
          <p:nvPr/>
        </p:nvSpPr>
        <p:spPr>
          <a:xfrm>
            <a:off x="919414" y="919380"/>
            <a:ext cx="7437121" cy="307777"/>
          </a:xfrm>
          <a:prstGeom prst="rect">
            <a:avLst/>
          </a:prstGeom>
          <a:noFill/>
        </p:spPr>
        <p:txBody>
          <a:bodyPr wrap="square">
            <a:spAutoFit/>
          </a:bodyPr>
          <a:lstStyle/>
          <a:p>
            <a:r>
              <a:rPr lang="sl-SI" dirty="0">
                <a:solidFill>
                  <a:schemeClr val="bg2">
                    <a:lumMod val="75000"/>
                  </a:schemeClr>
                </a:solidFill>
                <a:latin typeface="Calibri" panose="020F0502020204030204" pitchFamily="34" charset="0"/>
                <a:cs typeface="Calibri" panose="020F0502020204030204" pitchFamily="34" charset="0"/>
              </a:rPr>
              <a:t>Diabetes, cardiovascular diseases, obesity, obesity among children, liver diseases, mental illnesses... </a:t>
            </a:r>
          </a:p>
        </p:txBody>
      </p:sp>
      <p:sp>
        <p:nvSpPr>
          <p:cNvPr id="3" name="TextBox 2">
            <a:extLst>
              <a:ext uri="{FF2B5EF4-FFF2-40B4-BE49-F238E27FC236}">
                <a16:creationId xmlns:a16="http://schemas.microsoft.com/office/drawing/2014/main" id="{3218EF3F-A5E3-523B-5127-CBA5776BD05A}"/>
              </a:ext>
            </a:extLst>
          </p:cNvPr>
          <p:cNvSpPr txBox="1"/>
          <p:nvPr/>
        </p:nvSpPr>
        <p:spPr>
          <a:xfrm>
            <a:off x="628650" y="4070232"/>
            <a:ext cx="8268346" cy="738664"/>
          </a:xfrm>
          <a:prstGeom prst="rect">
            <a:avLst/>
          </a:prstGeom>
          <a:noFill/>
        </p:spPr>
        <p:txBody>
          <a:bodyPr wrap="square">
            <a:spAutoFit/>
          </a:bodyPr>
          <a:lstStyle/>
          <a:p>
            <a:r>
              <a:rPr lang="sl-SI" b="0" i="0" dirty="0">
                <a:solidFill>
                  <a:srgbClr val="040C28"/>
                </a:solidFill>
                <a:effectLst/>
                <a:latin typeface="Google Sans"/>
              </a:rPr>
              <a:t>***</a:t>
            </a:r>
            <a:r>
              <a:rPr lang="en-US" b="0" i="0" dirty="0">
                <a:solidFill>
                  <a:srgbClr val="040C28"/>
                </a:solidFill>
                <a:effectLst/>
                <a:latin typeface="Google Sans"/>
              </a:rPr>
              <a:t>Non-communicable diseases</a:t>
            </a:r>
            <a:r>
              <a:rPr lang="en-US" b="0" i="0" dirty="0">
                <a:solidFill>
                  <a:srgbClr val="202124"/>
                </a:solidFill>
                <a:effectLst/>
                <a:latin typeface="Google Sans"/>
              </a:rPr>
              <a:t> are diseases that are not spread through infection or through other people, but are typically caused by </a:t>
            </a:r>
            <a:r>
              <a:rPr lang="en-US" b="1" i="0" dirty="0">
                <a:solidFill>
                  <a:srgbClr val="202124"/>
                </a:solidFill>
                <a:effectLst/>
                <a:latin typeface="Google Sans"/>
              </a:rPr>
              <a:t>unhealthy behaviors</a:t>
            </a:r>
            <a:r>
              <a:rPr lang="en-US" b="0" i="0" dirty="0">
                <a:solidFill>
                  <a:srgbClr val="202124"/>
                </a:solidFill>
                <a:effectLst/>
                <a:latin typeface="Google Sans"/>
              </a:rPr>
              <a:t>. They are the leading cause of death worldwide and present a huge threat to health and development</a:t>
            </a:r>
            <a:r>
              <a:rPr lang="sl-SI" dirty="0">
                <a:solidFill>
                  <a:srgbClr val="202124"/>
                </a:solidFill>
                <a:latin typeface="Google Sans"/>
              </a:rPr>
              <a:t>. </a:t>
            </a:r>
            <a:endParaRPr lang="en-US" dirty="0"/>
          </a:p>
        </p:txBody>
      </p:sp>
    </p:spTree>
    <p:extLst>
      <p:ext uri="{BB962C8B-B14F-4D97-AF65-F5344CB8AC3E}">
        <p14:creationId xmlns:p14="http://schemas.microsoft.com/office/powerpoint/2010/main" val="2788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F497F-CCAA-14B3-E978-6FE244692E2C}"/>
              </a:ext>
            </a:extLst>
          </p:cNvPr>
          <p:cNvSpPr>
            <a:spLocks noGrp="1"/>
          </p:cNvSpPr>
          <p:nvPr>
            <p:ph sz="half" idx="2"/>
          </p:nvPr>
        </p:nvSpPr>
        <p:spPr>
          <a:xfrm>
            <a:off x="184683" y="1204662"/>
            <a:ext cx="8074946" cy="3329593"/>
          </a:xfrm>
        </p:spPr>
        <p:txBody>
          <a:bodyPr/>
          <a:lstStyle/>
          <a:p>
            <a:pPr marL="139700" indent="0">
              <a:buNone/>
            </a:pPr>
            <a:r>
              <a:rPr lang="sl-SI" sz="1400" dirty="0">
                <a:solidFill>
                  <a:schemeClr val="bg2"/>
                </a:solidFill>
                <a:latin typeface="LiberationSans-Regular"/>
              </a:rPr>
              <a:t>- Prevalance = 35% in EU (children, adults in Europe)</a:t>
            </a:r>
            <a:br>
              <a:rPr lang="sl-SI" sz="1400" dirty="0">
                <a:solidFill>
                  <a:schemeClr val="bg2"/>
                </a:solidFill>
                <a:latin typeface="LiberationSans-Regular"/>
              </a:rPr>
            </a:br>
            <a:r>
              <a:rPr lang="sl-SI" sz="1400" dirty="0">
                <a:solidFill>
                  <a:schemeClr val="bg2"/>
                </a:solidFill>
                <a:latin typeface="LiberationSans-Regular"/>
              </a:rPr>
              <a:t>- </a:t>
            </a:r>
            <a:r>
              <a:rPr lang="sl-SI" sz="1400" b="1" dirty="0">
                <a:solidFill>
                  <a:schemeClr val="bg2"/>
                </a:solidFill>
                <a:latin typeface="LiberationSans-Regular"/>
              </a:rPr>
              <a:t>No drugs/no treatment</a:t>
            </a:r>
            <a:br>
              <a:rPr lang="sl-SI" sz="1400" dirty="0">
                <a:solidFill>
                  <a:schemeClr val="bg2"/>
                </a:solidFill>
                <a:latin typeface="LiberationSans-Regular"/>
              </a:rPr>
            </a:br>
            <a:r>
              <a:rPr lang="sl-SI" sz="1400" dirty="0">
                <a:solidFill>
                  <a:schemeClr val="bg2"/>
                </a:solidFill>
                <a:latin typeface="LiberationSans-Regular"/>
              </a:rPr>
              <a:t>- Obesity, Type2Diabetes, lack of PA, inflammation, gut disbalance</a:t>
            </a:r>
          </a:p>
          <a:p>
            <a:pPr marL="139700" indent="0">
              <a:buNone/>
            </a:pPr>
            <a:endParaRPr lang="sl-SI" dirty="0">
              <a:solidFill>
                <a:schemeClr val="bg2"/>
              </a:solidFill>
              <a:latin typeface="LiberationSans-Regular"/>
            </a:endParaRPr>
          </a:p>
          <a:p>
            <a:pPr marL="139700" indent="0">
              <a:buNone/>
            </a:pPr>
            <a:endParaRPr lang="sl-SI" dirty="0">
              <a:solidFill>
                <a:schemeClr val="bg2"/>
              </a:solidFill>
              <a:latin typeface="LiberationSans-Regular"/>
            </a:endParaRPr>
          </a:p>
          <a:p>
            <a:pPr marL="139700" indent="0">
              <a:buNone/>
            </a:pPr>
            <a:r>
              <a:rPr lang="sl-SI" sz="2400" b="1" u="sng" dirty="0">
                <a:solidFill>
                  <a:schemeClr val="bg2"/>
                </a:solidFill>
                <a:latin typeface="LiberationSans-Regular"/>
              </a:rPr>
              <a:t>Reversable</a:t>
            </a:r>
            <a:r>
              <a:rPr lang="sl-SI" sz="2400" b="1" dirty="0">
                <a:solidFill>
                  <a:schemeClr val="bg2"/>
                </a:solidFill>
                <a:latin typeface="LiberationSans-Regular"/>
              </a:rPr>
              <a:t>, if detected on time!</a:t>
            </a:r>
            <a:endParaRPr lang="en-US" sz="2400" b="1" dirty="0"/>
          </a:p>
        </p:txBody>
      </p:sp>
      <p:pic>
        <p:nvPicPr>
          <p:cNvPr id="5" name="Picture 4">
            <a:extLst>
              <a:ext uri="{FF2B5EF4-FFF2-40B4-BE49-F238E27FC236}">
                <a16:creationId xmlns:a16="http://schemas.microsoft.com/office/drawing/2014/main" id="{B5194EA7-9A5B-C51C-2A56-F8F5F01BB7F4}"/>
              </a:ext>
            </a:extLst>
          </p:cNvPr>
          <p:cNvPicPr>
            <a:picLocks noChangeAspect="1"/>
          </p:cNvPicPr>
          <p:nvPr/>
        </p:nvPicPr>
        <p:blipFill>
          <a:blip r:embed="rId2"/>
          <a:stretch>
            <a:fillRect/>
          </a:stretch>
        </p:blipFill>
        <p:spPr>
          <a:xfrm>
            <a:off x="5509038" y="0"/>
            <a:ext cx="3634962" cy="5143500"/>
          </a:xfrm>
          <a:prstGeom prst="rect">
            <a:avLst/>
          </a:prstGeom>
        </p:spPr>
      </p:pic>
      <p:sp>
        <p:nvSpPr>
          <p:cNvPr id="6" name="Arrow: Left 5">
            <a:extLst>
              <a:ext uri="{FF2B5EF4-FFF2-40B4-BE49-F238E27FC236}">
                <a16:creationId xmlns:a16="http://schemas.microsoft.com/office/drawing/2014/main" id="{E2EE118B-05A6-A4D2-0463-B0E078318293}"/>
              </a:ext>
            </a:extLst>
          </p:cNvPr>
          <p:cNvSpPr/>
          <p:nvPr/>
        </p:nvSpPr>
        <p:spPr>
          <a:xfrm>
            <a:off x="5052447" y="2224007"/>
            <a:ext cx="387458" cy="1108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919A67-260C-F595-B29E-8D561A9CC3D0}"/>
              </a:ext>
            </a:extLst>
          </p:cNvPr>
          <p:cNvSpPr txBox="1">
            <a:spLocks/>
          </p:cNvSpPr>
          <p:nvPr/>
        </p:nvSpPr>
        <p:spPr>
          <a:xfrm>
            <a:off x="379708" y="384125"/>
            <a:ext cx="5920353"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b="1" dirty="0">
                <a:solidFill>
                  <a:schemeClr val="bg2"/>
                </a:solidFill>
                <a:latin typeface="Open Sans" panose="020B0606030504020204" pitchFamily="34" charset="0"/>
              </a:rPr>
              <a:t>Scientific Guidelines for fatty liver disease </a:t>
            </a:r>
          </a:p>
          <a:p>
            <a:r>
              <a:rPr lang="sl-SI" sz="1800" b="1" dirty="0">
                <a:solidFill>
                  <a:schemeClr val="bg2"/>
                </a:solidFill>
                <a:latin typeface="Open Sans" panose="020B0606030504020204" pitchFamily="34" charset="0"/>
              </a:rPr>
              <a:t>(and other NCDs): </a:t>
            </a:r>
            <a:br>
              <a:rPr lang="sl-SI" sz="1050" b="1" dirty="0">
                <a:latin typeface="LiberationSans-Regular"/>
              </a:rPr>
            </a:br>
            <a:br>
              <a:rPr lang="sl-SI" sz="1050" b="1" dirty="0">
                <a:latin typeface="LiberationSans-Regular"/>
              </a:rPr>
            </a:br>
            <a:r>
              <a:rPr lang="sl-SI" b="1" dirty="0">
                <a:latin typeface="LiberationSans-Regular"/>
              </a:rPr>
              <a:t>- </a:t>
            </a:r>
            <a:r>
              <a:rPr lang="sl-SI" b="1" dirty="0">
                <a:solidFill>
                  <a:schemeClr val="bg2"/>
                </a:solidFill>
                <a:latin typeface="LiberationSans-Regular"/>
              </a:rPr>
              <a:t>10% </a:t>
            </a:r>
            <a:r>
              <a:rPr lang="sl-SI" dirty="0">
                <a:solidFill>
                  <a:schemeClr val="bg2"/>
                </a:solidFill>
              </a:rPr>
              <a:t>body weight reduction </a:t>
            </a:r>
            <a:br>
              <a:rPr lang="sl-SI" dirty="0">
                <a:solidFill>
                  <a:schemeClr val="bg2"/>
                </a:solidFill>
              </a:rPr>
            </a:br>
            <a:r>
              <a:rPr lang="sl-SI" dirty="0">
                <a:solidFill>
                  <a:schemeClr val="bg2"/>
                </a:solidFill>
              </a:rPr>
              <a:t>- healthier diet (Mediterranean diet)</a:t>
            </a:r>
          </a:p>
          <a:p>
            <a:r>
              <a:rPr lang="sl-SI" dirty="0">
                <a:solidFill>
                  <a:schemeClr val="bg2"/>
                </a:solidFill>
              </a:rPr>
              <a:t>- regular PA (3-4 times/week &amp; adjusted)</a:t>
            </a:r>
          </a:p>
          <a:p>
            <a:endParaRPr lang="sl-SI" sz="1050" dirty="0">
              <a:solidFill>
                <a:schemeClr val="bg2"/>
              </a:solidFill>
            </a:endParaRPr>
          </a:p>
          <a:p>
            <a:endParaRPr lang="sl-SI" sz="1050" dirty="0">
              <a:solidFill>
                <a:schemeClr val="bg2"/>
              </a:solidFill>
            </a:endParaRPr>
          </a:p>
          <a:p>
            <a:endParaRPr lang="sl-SI" sz="1050" dirty="0">
              <a:solidFill>
                <a:schemeClr val="bg2"/>
              </a:solidFill>
            </a:endParaRPr>
          </a:p>
          <a:p>
            <a:endParaRPr lang="sl-SI" sz="1050" dirty="0">
              <a:solidFill>
                <a:schemeClr val="bg2"/>
              </a:solidFill>
            </a:endParaRPr>
          </a:p>
          <a:p>
            <a:endParaRPr lang="sl-SI" sz="1050" dirty="0">
              <a:solidFill>
                <a:schemeClr val="bg2"/>
              </a:solidFill>
            </a:endParaRPr>
          </a:p>
          <a:p>
            <a:br>
              <a:rPr lang="sl-SI" sz="1050" dirty="0">
                <a:solidFill>
                  <a:schemeClr val="bg2"/>
                </a:solidFill>
              </a:rPr>
            </a:br>
            <a:br>
              <a:rPr lang="sl-SI" sz="1050" dirty="0">
                <a:solidFill>
                  <a:schemeClr val="bg2"/>
                </a:solidFill>
              </a:rPr>
            </a:br>
            <a:br>
              <a:rPr lang="sl-SI" sz="1050" dirty="0">
                <a:solidFill>
                  <a:schemeClr val="bg2"/>
                </a:solidFill>
              </a:rPr>
            </a:br>
            <a:br>
              <a:rPr lang="sl-SI" sz="1050" dirty="0">
                <a:solidFill>
                  <a:schemeClr val="bg2"/>
                </a:solidFill>
              </a:rPr>
            </a:br>
            <a:endParaRPr lang="en-US" sz="1050" dirty="0"/>
          </a:p>
        </p:txBody>
      </p:sp>
      <p:pic>
        <p:nvPicPr>
          <p:cNvPr id="7" name="Picture 2" descr="Reducing Chronic Disease Through Physical Activity and Nutrition | DNPAO |  CDC">
            <a:extLst>
              <a:ext uri="{FF2B5EF4-FFF2-40B4-BE49-F238E27FC236}">
                <a16:creationId xmlns:a16="http://schemas.microsoft.com/office/drawing/2014/main" id="{4C1DE0C5-0F66-4CEF-A034-49C264415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34" y="619578"/>
            <a:ext cx="2101122" cy="21011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EF002823-3EA7-E421-8AE8-B4244B5CAA53}"/>
              </a:ext>
            </a:extLst>
          </p:cNvPr>
          <p:cNvSpPr txBox="1">
            <a:spLocks/>
          </p:cNvSpPr>
          <p:nvPr/>
        </p:nvSpPr>
        <p:spPr>
          <a:xfrm>
            <a:off x="1434418" y="3622710"/>
            <a:ext cx="2300674" cy="606742"/>
          </a:xfrm>
          <a:prstGeom prst="rect">
            <a:avLst/>
          </a:prstGeom>
          <a:solidFill>
            <a:srgbClr val="B6AE16">
              <a:alpha val="8000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450"/>
              </a:spcBef>
              <a:spcAft>
                <a:spcPts val="450"/>
              </a:spcAft>
            </a:pPr>
            <a:r>
              <a:rPr lang="sl-SI" sz="6000" dirty="0">
                <a:solidFill>
                  <a:schemeClr val="bg2"/>
                </a:solidFill>
              </a:rPr>
              <a:t>70%</a:t>
            </a:r>
            <a:endParaRPr lang="en-US" sz="6000" dirty="0">
              <a:solidFill>
                <a:schemeClr val="bg2"/>
              </a:solidFill>
            </a:endParaRPr>
          </a:p>
        </p:txBody>
      </p:sp>
      <p:sp>
        <p:nvSpPr>
          <p:cNvPr id="9" name="TextBox 8">
            <a:extLst>
              <a:ext uri="{FF2B5EF4-FFF2-40B4-BE49-F238E27FC236}">
                <a16:creationId xmlns:a16="http://schemas.microsoft.com/office/drawing/2014/main" id="{67098EF3-5276-E9B7-42A0-9F0543F00B11}"/>
              </a:ext>
            </a:extLst>
          </p:cNvPr>
          <p:cNvSpPr txBox="1"/>
          <p:nvPr/>
        </p:nvSpPr>
        <p:spPr>
          <a:xfrm>
            <a:off x="2996670" y="4229452"/>
            <a:ext cx="6000096" cy="507831"/>
          </a:xfrm>
          <a:prstGeom prst="rect">
            <a:avLst/>
          </a:prstGeom>
          <a:noFill/>
        </p:spPr>
        <p:txBody>
          <a:bodyPr wrap="square">
            <a:spAutoFit/>
          </a:bodyPr>
          <a:lstStyle/>
          <a:p>
            <a:r>
              <a:rPr lang="sl-SI" sz="1350" b="1" dirty="0">
                <a:solidFill>
                  <a:schemeClr val="bg2"/>
                </a:solidFill>
                <a:latin typeface="Calibri" panose="020F0502020204030204" pitchFamily="34" charset="0"/>
                <a:cs typeface="Calibri" panose="020F0502020204030204" pitchFamily="34" charset="0"/>
              </a:rPr>
              <a:t>of liver patients confirmed that it</a:t>
            </a:r>
            <a:r>
              <a:rPr lang="en-US" sz="1350" b="1" dirty="0">
                <a:solidFill>
                  <a:schemeClr val="bg2"/>
                </a:solidFill>
                <a:latin typeface="Calibri" panose="020F0502020204030204" pitchFamily="34" charset="0"/>
                <a:cs typeface="Calibri" panose="020F0502020204030204" pitchFamily="34" charset="0"/>
              </a:rPr>
              <a:t> is </a:t>
            </a:r>
            <a:r>
              <a:rPr lang="sl-SI" sz="1350" b="1" dirty="0">
                <a:solidFill>
                  <a:schemeClr val="bg2"/>
                </a:solidFill>
                <a:latin typeface="Calibri" panose="020F0502020204030204" pitchFamily="34" charset="0"/>
                <a:cs typeface="Calibri" panose="020F0502020204030204" pitchFamily="34" charset="0"/>
              </a:rPr>
              <a:t>very hard/impossible</a:t>
            </a:r>
            <a:r>
              <a:rPr lang="en-US" sz="1350" b="1" dirty="0">
                <a:solidFill>
                  <a:schemeClr val="bg2"/>
                </a:solidFill>
                <a:latin typeface="Calibri" panose="020F0502020204030204" pitchFamily="34" charset="0"/>
                <a:cs typeface="Calibri" panose="020F0502020204030204" pitchFamily="34" charset="0"/>
              </a:rPr>
              <a:t> to </a:t>
            </a:r>
            <a:r>
              <a:rPr lang="sl-SI" sz="1350" b="1" dirty="0">
                <a:solidFill>
                  <a:schemeClr val="bg2"/>
                </a:solidFill>
                <a:latin typeface="Calibri" panose="020F0502020204030204" pitchFamily="34" charset="0"/>
                <a:cs typeface="Calibri" panose="020F0502020204030204" pitchFamily="34" charset="0"/>
              </a:rPr>
              <a:t>follow suggested behaviour changes to improve their condition. </a:t>
            </a:r>
          </a:p>
        </p:txBody>
      </p:sp>
      <p:sp>
        <p:nvSpPr>
          <p:cNvPr id="2" name="Arrow: Down 1">
            <a:extLst>
              <a:ext uri="{FF2B5EF4-FFF2-40B4-BE49-F238E27FC236}">
                <a16:creationId xmlns:a16="http://schemas.microsoft.com/office/drawing/2014/main" id="{142F71A4-9250-1D7B-9AE8-761E6B1BD365}"/>
              </a:ext>
            </a:extLst>
          </p:cNvPr>
          <p:cNvSpPr/>
          <p:nvPr/>
        </p:nvSpPr>
        <p:spPr>
          <a:xfrm>
            <a:off x="1077132" y="1828800"/>
            <a:ext cx="1239865" cy="7429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F0D00DD-A723-3ADC-DB64-8A3FEBF39634}"/>
              </a:ext>
            </a:extLst>
          </p:cNvPr>
          <p:cNvSpPr txBox="1">
            <a:spLocks/>
          </p:cNvSpPr>
          <p:nvPr/>
        </p:nvSpPr>
        <p:spPr>
          <a:xfrm>
            <a:off x="379707" y="2409513"/>
            <a:ext cx="5920353"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sl-SI" sz="1050" dirty="0">
              <a:solidFill>
                <a:schemeClr val="bg2"/>
              </a:solidFill>
            </a:endParaRPr>
          </a:p>
          <a:p>
            <a:r>
              <a:rPr lang="sl-SI" sz="1800" b="1" dirty="0">
                <a:solidFill>
                  <a:schemeClr val="bg2"/>
                </a:solidFill>
                <a:latin typeface="Open Sans" panose="020B0606030504020204" pitchFamily="34" charset="0"/>
              </a:rPr>
              <a:t>Healthy lifestyle intervention!</a:t>
            </a:r>
            <a:br>
              <a:rPr lang="sl-SI" sz="1050" dirty="0">
                <a:solidFill>
                  <a:schemeClr val="bg2"/>
                </a:solidFill>
              </a:rPr>
            </a:br>
            <a:br>
              <a:rPr lang="sl-SI" sz="1050" dirty="0">
                <a:solidFill>
                  <a:schemeClr val="bg2"/>
                </a:solidFill>
              </a:rPr>
            </a:br>
            <a:br>
              <a:rPr lang="sl-SI" sz="1050" dirty="0">
                <a:solidFill>
                  <a:schemeClr val="bg2"/>
                </a:solidFill>
              </a:rPr>
            </a:br>
            <a:br>
              <a:rPr lang="sl-SI" sz="1050" dirty="0">
                <a:solidFill>
                  <a:schemeClr val="bg2"/>
                </a:solidFill>
              </a:rPr>
            </a:br>
            <a:endParaRPr lang="en-US" sz="1050" dirty="0"/>
          </a:p>
        </p:txBody>
      </p:sp>
    </p:spTree>
    <p:extLst>
      <p:ext uri="{BB962C8B-B14F-4D97-AF65-F5344CB8AC3E}">
        <p14:creationId xmlns:p14="http://schemas.microsoft.com/office/powerpoint/2010/main" val="13478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CD222-9A41-BD10-4DAA-2616558A30C7}"/>
              </a:ext>
            </a:extLst>
          </p:cNvPr>
          <p:cNvPicPr>
            <a:picLocks noChangeAspect="1"/>
          </p:cNvPicPr>
          <p:nvPr/>
        </p:nvPicPr>
        <p:blipFill>
          <a:blip r:embed="rId2"/>
          <a:stretch>
            <a:fillRect/>
          </a:stretch>
        </p:blipFill>
        <p:spPr>
          <a:xfrm>
            <a:off x="5415040" y="302950"/>
            <a:ext cx="3288954" cy="3911620"/>
          </a:xfrm>
          <a:prstGeom prst="rect">
            <a:avLst/>
          </a:prstGeom>
        </p:spPr>
      </p:pic>
      <p:sp>
        <p:nvSpPr>
          <p:cNvPr id="3" name="Content Placeholder 2">
            <a:extLst>
              <a:ext uri="{FF2B5EF4-FFF2-40B4-BE49-F238E27FC236}">
                <a16:creationId xmlns:a16="http://schemas.microsoft.com/office/drawing/2014/main" id="{394D0425-2C8C-9005-645C-9E3E5D593516}"/>
              </a:ext>
            </a:extLst>
          </p:cNvPr>
          <p:cNvSpPr txBox="1">
            <a:spLocks/>
          </p:cNvSpPr>
          <p:nvPr/>
        </p:nvSpPr>
        <p:spPr>
          <a:xfrm>
            <a:off x="238927" y="138355"/>
            <a:ext cx="8074946" cy="33295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endParaRPr lang="sl-SI" sz="2400" b="1" dirty="0">
              <a:solidFill>
                <a:schemeClr val="bg2"/>
              </a:solidFill>
              <a:latin typeface="LiberationSans-Regular"/>
            </a:endParaRPr>
          </a:p>
          <a:p>
            <a:pPr marL="596900" indent="-457200">
              <a:buAutoNum type="arabicPeriod"/>
            </a:pPr>
            <a:r>
              <a:rPr lang="sl-SI" sz="2400" b="1" dirty="0">
                <a:solidFill>
                  <a:schemeClr val="bg2"/>
                </a:solidFill>
                <a:latin typeface="LiberationSans-Regular"/>
              </a:rPr>
              <a:t>PREVENTION</a:t>
            </a:r>
          </a:p>
          <a:p>
            <a:pPr marL="596900" indent="-457200">
              <a:buAutoNum type="arabicPeriod"/>
            </a:pPr>
            <a:r>
              <a:rPr lang="sl-SI" sz="2400" b="1" dirty="0">
                <a:solidFill>
                  <a:schemeClr val="bg2"/>
                </a:solidFill>
                <a:latin typeface="LiberationSans-Regular"/>
              </a:rPr>
              <a:t>TREATMENT (EARLY STAGE)</a:t>
            </a:r>
          </a:p>
          <a:p>
            <a:pPr marL="596900" indent="-457200">
              <a:buAutoNum type="arabicPeriod"/>
            </a:pPr>
            <a:r>
              <a:rPr lang="sl-SI" sz="2400" b="1" dirty="0">
                <a:solidFill>
                  <a:schemeClr val="bg2"/>
                </a:solidFill>
                <a:latin typeface="LiberationSans-Regular"/>
              </a:rPr>
              <a:t>QUAILITY OF LIFE OF PATIENTS</a:t>
            </a:r>
          </a:p>
          <a:p>
            <a:pPr marL="596900" indent="-457200">
              <a:buAutoNum type="arabicPeriod"/>
            </a:pPr>
            <a:endParaRPr lang="sl-SI" sz="2400" b="1" dirty="0">
              <a:solidFill>
                <a:schemeClr val="bg2"/>
              </a:solidFill>
              <a:latin typeface="LiberationSans-Regular"/>
            </a:endParaRPr>
          </a:p>
          <a:p>
            <a:pPr marL="139700"/>
            <a:r>
              <a:rPr lang="sl-SI" sz="2400" dirty="0">
                <a:solidFill>
                  <a:schemeClr val="bg2"/>
                </a:solidFill>
                <a:latin typeface="LiberationSans-Regular"/>
              </a:rPr>
              <a:t>We need you!</a:t>
            </a:r>
          </a:p>
          <a:p>
            <a:pPr marL="596900" indent="-457200">
              <a:buAutoNum type="arabicPeriod"/>
            </a:pPr>
            <a:endParaRPr lang="en-US" sz="2400" b="1" dirty="0"/>
          </a:p>
        </p:txBody>
      </p:sp>
      <p:pic>
        <p:nvPicPr>
          <p:cNvPr id="4" name="Picture 3">
            <a:extLst>
              <a:ext uri="{FF2B5EF4-FFF2-40B4-BE49-F238E27FC236}">
                <a16:creationId xmlns:a16="http://schemas.microsoft.com/office/drawing/2014/main" id="{0B1E617F-20AA-194A-1021-81EFC9DE55BA}"/>
              </a:ext>
            </a:extLst>
          </p:cNvPr>
          <p:cNvPicPr>
            <a:picLocks noChangeAspect="1"/>
          </p:cNvPicPr>
          <p:nvPr/>
        </p:nvPicPr>
        <p:blipFill>
          <a:blip r:embed="rId3"/>
          <a:stretch>
            <a:fillRect/>
          </a:stretch>
        </p:blipFill>
        <p:spPr>
          <a:xfrm>
            <a:off x="440006" y="2571749"/>
            <a:ext cx="4263730" cy="2335905"/>
          </a:xfrm>
          <a:prstGeom prst="rect">
            <a:avLst/>
          </a:prstGeom>
        </p:spPr>
      </p:pic>
    </p:spTree>
    <p:extLst>
      <p:ext uri="{BB962C8B-B14F-4D97-AF65-F5344CB8AC3E}">
        <p14:creationId xmlns:p14="http://schemas.microsoft.com/office/powerpoint/2010/main" val="41613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y Gifted, Shaky Hands | Psychology Today">
            <a:extLst>
              <a:ext uri="{FF2B5EF4-FFF2-40B4-BE49-F238E27FC236}">
                <a16:creationId xmlns:a16="http://schemas.microsoft.com/office/drawing/2014/main" id="{2D3DF4D6-01CF-C7B1-59A1-56A88436C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1021"/>
            <a:ext cx="4506294" cy="2354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1">
            <a:extLst>
              <a:ext uri="{FF2B5EF4-FFF2-40B4-BE49-F238E27FC236}">
                <a16:creationId xmlns:a16="http://schemas.microsoft.com/office/drawing/2014/main" id="{DAE02D58-99D5-5079-3051-FF74E5BF7DC0}"/>
              </a:ext>
            </a:extLst>
          </p:cNvPr>
          <p:cNvSpPr txBox="1">
            <a:spLocks/>
          </p:cNvSpPr>
          <p:nvPr/>
        </p:nvSpPr>
        <p:spPr>
          <a:xfrm>
            <a:off x="244368" y="1148975"/>
            <a:ext cx="8073756"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2400" b="1" dirty="0">
                <a:solidFill>
                  <a:schemeClr val="bg2"/>
                </a:solidFill>
              </a:rPr>
              <a:t>Exercise specialists, </a:t>
            </a:r>
          </a:p>
          <a:p>
            <a:r>
              <a:rPr lang="sl-SI" sz="2400" b="1" dirty="0">
                <a:solidFill>
                  <a:schemeClr val="bg2"/>
                </a:solidFill>
              </a:rPr>
              <a:t>are we ready to take a leap?</a:t>
            </a:r>
          </a:p>
          <a:p>
            <a:r>
              <a:rPr lang="sl-SI" sz="2400" b="1" dirty="0">
                <a:solidFill>
                  <a:schemeClr val="bg2"/>
                </a:solidFill>
              </a:rPr>
              <a:t> </a:t>
            </a:r>
            <a:endParaRPr lang="en-US" sz="2400" b="1" dirty="0">
              <a:solidFill>
                <a:schemeClr val="bg2"/>
              </a:solidFill>
            </a:endParaRPr>
          </a:p>
        </p:txBody>
      </p:sp>
      <p:sp>
        <p:nvSpPr>
          <p:cNvPr id="4" name="TextBox 3">
            <a:extLst>
              <a:ext uri="{FF2B5EF4-FFF2-40B4-BE49-F238E27FC236}">
                <a16:creationId xmlns:a16="http://schemas.microsoft.com/office/drawing/2014/main" id="{8069E8BD-1F5A-515F-BAD1-F32A7B1AED08}"/>
              </a:ext>
            </a:extLst>
          </p:cNvPr>
          <p:cNvSpPr txBox="1"/>
          <p:nvPr/>
        </p:nvSpPr>
        <p:spPr>
          <a:xfrm>
            <a:off x="612183" y="3134222"/>
            <a:ext cx="7787898" cy="1234697"/>
          </a:xfrm>
          <a:prstGeom prst="rect">
            <a:avLst/>
          </a:prstGeom>
          <a:noFill/>
        </p:spPr>
        <p:txBody>
          <a:bodyPr wrap="square">
            <a:spAutoFit/>
          </a:bodyPr>
          <a:lstStyle/>
          <a:p>
            <a:pPr marL="800100" lvl="1" indent="-342900">
              <a:lnSpc>
                <a:spcPct val="107000"/>
              </a:lnSpc>
              <a:buAutoNum type="arabicPeriod"/>
            </a:pPr>
            <a:r>
              <a:rPr lang="sl-SI" dirty="0">
                <a:latin typeface="Calibri" panose="020F0502020204030204" pitchFamily="34" charset="0"/>
                <a:ea typeface="Calibri" panose="020F0502020204030204" pitchFamily="34" charset="0"/>
                <a:cs typeface="Times New Roman" panose="02020603050405020304" pitchFamily="18" charset="0"/>
              </a:rPr>
              <a:t>Can</a:t>
            </a:r>
            <a:r>
              <a:rPr lang="sl-SI" sz="1400" dirty="0">
                <a:effectLst/>
                <a:latin typeface="Calibri" panose="020F0502020204030204" pitchFamily="34" charset="0"/>
                <a:ea typeface="Calibri" panose="020F0502020204030204" pitchFamily="34" charset="0"/>
                <a:cs typeface="Times New Roman" panose="02020603050405020304" pitchFamily="18" charset="0"/>
              </a:rPr>
              <a:t> fitness community with its established enviroment and network plays pivotal role in  NCDs pandemic?</a:t>
            </a:r>
          </a:p>
          <a:p>
            <a:pPr marL="800100" lvl="1" indent="-342900">
              <a:lnSpc>
                <a:spcPct val="107000"/>
              </a:lnSpc>
              <a:buAutoNum type="arabicPeriod" startAt="2"/>
            </a:pPr>
            <a:r>
              <a:rPr lang="sl-SI" sz="1400" dirty="0">
                <a:effectLst/>
                <a:latin typeface="Calibri" panose="020F0502020204030204" pitchFamily="34" charset="0"/>
                <a:ea typeface="Calibri" panose="020F0502020204030204" pitchFamily="34" charset="0"/>
                <a:cs typeface="Times New Roman" panose="02020603050405020304" pitchFamily="18" charset="0"/>
              </a:rPr>
              <a:t>Is the community mature enough to collaborate with medical community</a:t>
            </a:r>
            <a:r>
              <a:rPr lang="sl-SI"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AutoNum type="arabicPeriod" startAt="2"/>
            </a:pPr>
            <a:r>
              <a:rPr lang="sl-SI" sz="1400" dirty="0">
                <a:effectLst/>
                <a:latin typeface="Calibri" panose="020F0502020204030204" pitchFamily="34" charset="0"/>
                <a:ea typeface="Calibri" panose="020F0502020204030204" pitchFamily="34" charset="0"/>
                <a:cs typeface="Times New Roman" panose="02020603050405020304" pitchFamily="18" charset="0"/>
              </a:rPr>
              <a:t>Do they have enough human resources, capacity are they ready or at least willing to join forces and perhaps to some extent merge with national health system coverage?</a:t>
            </a:r>
          </a:p>
        </p:txBody>
      </p:sp>
    </p:spTree>
    <p:extLst>
      <p:ext uri="{BB962C8B-B14F-4D97-AF65-F5344CB8AC3E}">
        <p14:creationId xmlns:p14="http://schemas.microsoft.com/office/powerpoint/2010/main" val="33393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7037F3AD-A1E3-FBCB-64F2-BA830A258744}"/>
              </a:ext>
            </a:extLst>
          </p:cNvPr>
          <p:cNvSpPr txBox="1">
            <a:spLocks/>
          </p:cNvSpPr>
          <p:nvPr/>
        </p:nvSpPr>
        <p:spPr>
          <a:xfrm>
            <a:off x="368354" y="126087"/>
            <a:ext cx="8667158"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sl-SI" sz="2400" b="1" dirty="0">
              <a:solidFill>
                <a:schemeClr val="bg2"/>
              </a:solidFill>
            </a:endParaRPr>
          </a:p>
          <a:p>
            <a:pPr algn="ctr"/>
            <a:r>
              <a:rPr lang="en-US" sz="2400" dirty="0">
                <a:solidFill>
                  <a:schemeClr val="bg2"/>
                </a:solidFill>
              </a:rPr>
              <a:t>Fitness as a part of the health care solution</a:t>
            </a:r>
            <a:r>
              <a:rPr lang="sl-SI" sz="2400" dirty="0">
                <a:solidFill>
                  <a:schemeClr val="bg2"/>
                </a:solidFill>
              </a:rPr>
              <a:t> =</a:t>
            </a:r>
          </a:p>
          <a:p>
            <a:pPr algn="ctr"/>
            <a:r>
              <a:rPr lang="sl-SI" sz="1600" b="1" dirty="0">
                <a:solidFill>
                  <a:schemeClr val="bg2"/>
                </a:solidFill>
              </a:rPr>
              <a:t>PERSONAL SERVICE AND TEAM APPROACH </a:t>
            </a:r>
            <a:r>
              <a:rPr lang="sl-SI" sz="1600" b="1" u="sng" dirty="0">
                <a:solidFill>
                  <a:schemeClr val="bg2"/>
                </a:solidFill>
              </a:rPr>
              <a:t>TAYLORED</a:t>
            </a:r>
            <a:r>
              <a:rPr lang="sl-SI" sz="1600" b="1" dirty="0">
                <a:solidFill>
                  <a:schemeClr val="bg2"/>
                </a:solidFill>
              </a:rPr>
              <a:t> TO PATIENT NEEDS!</a:t>
            </a:r>
          </a:p>
          <a:p>
            <a:pPr algn="ctr"/>
            <a:endParaRPr lang="sl-SI" sz="1600" b="1" dirty="0">
              <a:solidFill>
                <a:schemeClr val="bg2"/>
              </a:solidFill>
            </a:endParaRPr>
          </a:p>
          <a:p>
            <a:pPr algn="ctr"/>
            <a:r>
              <a:rPr lang="sl-SI" sz="1600" b="1" dirty="0">
                <a:solidFill>
                  <a:schemeClr val="bg2"/>
                </a:solidFill>
              </a:rPr>
              <a:t>KNOW YOUR CLIENT!</a:t>
            </a:r>
            <a:endParaRPr lang="en-US" sz="1600" b="1" dirty="0">
              <a:solidFill>
                <a:schemeClr val="bg2"/>
              </a:solidFill>
            </a:endParaRPr>
          </a:p>
        </p:txBody>
      </p:sp>
      <p:pic>
        <p:nvPicPr>
          <p:cNvPr id="3" name="Picture 2">
            <a:extLst>
              <a:ext uri="{FF2B5EF4-FFF2-40B4-BE49-F238E27FC236}">
                <a16:creationId xmlns:a16="http://schemas.microsoft.com/office/drawing/2014/main" id="{B84E7D87-CFBA-F94B-1283-40CD9110D7A8}"/>
              </a:ext>
            </a:extLst>
          </p:cNvPr>
          <p:cNvPicPr>
            <a:picLocks noChangeAspect="1"/>
          </p:cNvPicPr>
          <p:nvPr/>
        </p:nvPicPr>
        <p:blipFill>
          <a:blip r:embed="rId2"/>
          <a:stretch>
            <a:fillRect/>
          </a:stretch>
        </p:blipFill>
        <p:spPr>
          <a:xfrm>
            <a:off x="3852849" y="1864882"/>
            <a:ext cx="1581150" cy="2886075"/>
          </a:xfrm>
          <a:prstGeom prst="rect">
            <a:avLst/>
          </a:prstGeom>
        </p:spPr>
      </p:pic>
      <p:sp>
        <p:nvSpPr>
          <p:cNvPr id="4" name="Title 11">
            <a:extLst>
              <a:ext uri="{FF2B5EF4-FFF2-40B4-BE49-F238E27FC236}">
                <a16:creationId xmlns:a16="http://schemas.microsoft.com/office/drawing/2014/main" id="{62493CB6-AA2E-2A25-2C58-F2FFCE7C82B4}"/>
              </a:ext>
            </a:extLst>
          </p:cNvPr>
          <p:cNvSpPr txBox="1">
            <a:spLocks/>
          </p:cNvSpPr>
          <p:nvPr/>
        </p:nvSpPr>
        <p:spPr>
          <a:xfrm>
            <a:off x="688034" y="1393881"/>
            <a:ext cx="2752429"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sl-SI" sz="2400" b="1" dirty="0">
              <a:solidFill>
                <a:schemeClr val="bg2"/>
              </a:solidFill>
            </a:endParaRPr>
          </a:p>
          <a:p>
            <a:pPr algn="ctr"/>
            <a:r>
              <a:rPr lang="sl-SI" sz="2400" b="1" dirty="0">
                <a:solidFill>
                  <a:srgbClr val="335A2A"/>
                </a:solidFill>
              </a:rPr>
              <a:t>PHYSIOLOGICAL </a:t>
            </a:r>
          </a:p>
          <a:p>
            <a:pPr algn="ctr"/>
            <a:r>
              <a:rPr lang="sl-SI" sz="2400" b="1" dirty="0">
                <a:solidFill>
                  <a:srgbClr val="335A2A"/>
                </a:solidFill>
              </a:rPr>
              <a:t>ASPECT</a:t>
            </a:r>
          </a:p>
          <a:p>
            <a:pPr algn="ctr"/>
            <a:endParaRPr lang="sl-SI" sz="2400" b="1" dirty="0">
              <a:solidFill>
                <a:schemeClr val="bg2"/>
              </a:solidFill>
            </a:endParaRPr>
          </a:p>
          <a:p>
            <a:pPr algn="ctr"/>
            <a:r>
              <a:rPr lang="sl-SI" dirty="0">
                <a:solidFill>
                  <a:schemeClr val="bg2"/>
                </a:solidFill>
              </a:rPr>
              <a:t>Age</a:t>
            </a:r>
          </a:p>
          <a:p>
            <a:pPr algn="ctr"/>
            <a:r>
              <a:rPr lang="sl-SI" dirty="0">
                <a:solidFill>
                  <a:schemeClr val="bg2"/>
                </a:solidFill>
              </a:rPr>
              <a:t>Sex</a:t>
            </a:r>
          </a:p>
          <a:p>
            <a:pPr algn="ctr"/>
            <a:r>
              <a:rPr lang="sl-SI" dirty="0">
                <a:solidFill>
                  <a:schemeClr val="bg2"/>
                </a:solidFill>
              </a:rPr>
              <a:t>Condition/stage of a disease</a:t>
            </a:r>
          </a:p>
          <a:p>
            <a:pPr algn="ctr"/>
            <a:r>
              <a:rPr lang="sl-SI" dirty="0">
                <a:solidFill>
                  <a:schemeClr val="bg2"/>
                </a:solidFill>
              </a:rPr>
              <a:t>Recovery time</a:t>
            </a:r>
          </a:p>
          <a:p>
            <a:pPr algn="ctr"/>
            <a:r>
              <a:rPr lang="sl-SI" dirty="0">
                <a:solidFill>
                  <a:schemeClr val="bg2"/>
                </a:solidFill>
              </a:rPr>
              <a:t>Limitation/disabilities</a:t>
            </a:r>
          </a:p>
          <a:p>
            <a:pPr algn="ctr"/>
            <a:endParaRPr lang="sl-SI" sz="2400" b="1" dirty="0">
              <a:solidFill>
                <a:schemeClr val="bg2"/>
              </a:solidFill>
            </a:endParaRPr>
          </a:p>
        </p:txBody>
      </p:sp>
      <p:sp>
        <p:nvSpPr>
          <p:cNvPr id="5" name="Title 11">
            <a:extLst>
              <a:ext uri="{FF2B5EF4-FFF2-40B4-BE49-F238E27FC236}">
                <a16:creationId xmlns:a16="http://schemas.microsoft.com/office/drawing/2014/main" id="{BCBF88FD-5C6F-8C1F-FEFE-B606637A499F}"/>
              </a:ext>
            </a:extLst>
          </p:cNvPr>
          <p:cNvSpPr txBox="1">
            <a:spLocks/>
          </p:cNvSpPr>
          <p:nvPr/>
        </p:nvSpPr>
        <p:spPr>
          <a:xfrm>
            <a:off x="5507064" y="1408413"/>
            <a:ext cx="2948902" cy="543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sl-SI" sz="2400" b="1" dirty="0">
              <a:solidFill>
                <a:schemeClr val="bg2"/>
              </a:solidFill>
            </a:endParaRPr>
          </a:p>
          <a:p>
            <a:pPr algn="ctr"/>
            <a:r>
              <a:rPr lang="sl-SI" sz="2400" b="1" dirty="0">
                <a:solidFill>
                  <a:srgbClr val="335A2A"/>
                </a:solidFill>
              </a:rPr>
              <a:t>PSYCHOLOGICAL </a:t>
            </a:r>
          </a:p>
          <a:p>
            <a:pPr algn="ctr"/>
            <a:r>
              <a:rPr lang="sl-SI" sz="2400" b="1" dirty="0">
                <a:solidFill>
                  <a:srgbClr val="335A2A"/>
                </a:solidFill>
              </a:rPr>
              <a:t>ASPECT</a:t>
            </a:r>
          </a:p>
          <a:p>
            <a:pPr algn="ctr"/>
            <a:endParaRPr lang="sl-SI" sz="2400" b="1" dirty="0">
              <a:solidFill>
                <a:schemeClr val="bg2"/>
              </a:solidFill>
            </a:endParaRPr>
          </a:p>
          <a:p>
            <a:pPr algn="ctr"/>
            <a:r>
              <a:rPr lang="sl-SI" dirty="0">
                <a:solidFill>
                  <a:schemeClr val="bg2"/>
                </a:solidFill>
              </a:rPr>
              <a:t>Motivational triggers</a:t>
            </a:r>
          </a:p>
          <a:p>
            <a:pPr algn="ctr"/>
            <a:r>
              <a:rPr lang="sl-SI" dirty="0">
                <a:solidFill>
                  <a:schemeClr val="bg2"/>
                </a:solidFill>
              </a:rPr>
              <a:t>Habits</a:t>
            </a:r>
          </a:p>
          <a:p>
            <a:pPr algn="ctr"/>
            <a:r>
              <a:rPr lang="sl-SI" dirty="0">
                <a:solidFill>
                  <a:schemeClr val="bg2"/>
                </a:solidFill>
              </a:rPr>
              <a:t>Emotions/Values</a:t>
            </a:r>
          </a:p>
          <a:p>
            <a:pPr algn="ctr"/>
            <a:r>
              <a:rPr lang="sl-SI" dirty="0">
                <a:solidFill>
                  <a:schemeClr val="bg2"/>
                </a:solidFill>
              </a:rPr>
              <a:t>Self-confidence</a:t>
            </a:r>
          </a:p>
          <a:p>
            <a:pPr algn="ctr"/>
            <a:r>
              <a:rPr lang="sl-SI" dirty="0">
                <a:solidFill>
                  <a:schemeClr val="bg2"/>
                </a:solidFill>
              </a:rPr>
              <a:t>Self-image</a:t>
            </a:r>
          </a:p>
          <a:p>
            <a:pPr algn="ctr"/>
            <a:endParaRPr lang="sl-SI" dirty="0">
              <a:solidFill>
                <a:schemeClr val="bg2"/>
              </a:solidFill>
            </a:endParaRPr>
          </a:p>
          <a:p>
            <a:pPr algn="ctr"/>
            <a:endParaRPr lang="sl-SI" sz="2400" b="1" dirty="0">
              <a:solidFill>
                <a:schemeClr val="bg2"/>
              </a:solidFill>
            </a:endParaRPr>
          </a:p>
        </p:txBody>
      </p:sp>
    </p:spTree>
    <p:extLst>
      <p:ext uri="{BB962C8B-B14F-4D97-AF65-F5344CB8AC3E}">
        <p14:creationId xmlns:p14="http://schemas.microsoft.com/office/powerpoint/2010/main" val="40288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Fatty Liver Disease by Slidesgo">
  <a:themeElements>
    <a:clrScheme name="Simple Light">
      <a:dk1>
        <a:srgbClr val="000000"/>
      </a:dk1>
      <a:lt1>
        <a:srgbClr val="FFFFFF"/>
      </a:lt1>
      <a:dk2>
        <a:srgbClr val="073763"/>
      </a:dk2>
      <a:lt2>
        <a:srgbClr val="9FC5E8"/>
      </a:lt2>
      <a:accent1>
        <a:srgbClr val="EDF4FF"/>
      </a:accent1>
      <a:accent2>
        <a:srgbClr val="FFB340"/>
      </a:accent2>
      <a:accent3>
        <a:srgbClr val="FFFBF3"/>
      </a:accent3>
      <a:accent4>
        <a:srgbClr val="D68434"/>
      </a:accent4>
      <a:accent5>
        <a:srgbClr val="F19F32"/>
      </a:accent5>
      <a:accent6>
        <a:srgbClr val="FFEEE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7343</TotalTime>
  <Words>674</Words>
  <Application>Microsoft Office PowerPoint</Application>
  <PresentationFormat>On-screen Show (16:9)</PresentationFormat>
  <Paragraphs>100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Baloo 2 ExtraBold</vt:lpstr>
      <vt:lpstr>Calibri</vt:lpstr>
      <vt:lpstr>Google Sans</vt:lpstr>
      <vt:lpstr>LiberationSans-Regular</vt:lpstr>
      <vt:lpstr>Open Sans</vt:lpstr>
      <vt:lpstr>Quicksand Medium</vt:lpstr>
      <vt:lpstr>Fatty Liver Disease by Slidesgo</vt:lpstr>
      <vt:lpstr>CENTRAL AND EASTERN  HEALTH&amp;FITNESS SUMMIT  Prague, October 2023   Patient Perspective Exercise specialist,  are we ready to take a leap?</vt:lpstr>
      <vt:lpstr>PowerPoint Presentation</vt:lpstr>
      <vt:lpstr>PowerPoint Presentation</vt:lpstr>
      <vt:lpstr>BURDEN OF NCDs IN EUROPE IS ON THE RISE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ELPA</dc:creator>
  <cp:lastModifiedBy>ELPA Administrator</cp:lastModifiedBy>
  <cp:revision>138</cp:revision>
  <dcterms:modified xsi:type="dcterms:W3CDTF">2023-10-20T06:50:12Z</dcterms:modified>
</cp:coreProperties>
</file>